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0"/>
  </p:notesMasterIdLst>
  <p:handoutMasterIdLst>
    <p:handoutMasterId r:id="rId51"/>
  </p:handoutMasterIdLst>
  <p:sldIdLst>
    <p:sldId id="256" r:id="rId3"/>
    <p:sldId id="400" r:id="rId4"/>
    <p:sldId id="402" r:id="rId5"/>
    <p:sldId id="401" r:id="rId6"/>
    <p:sldId id="403" r:id="rId7"/>
    <p:sldId id="384" r:id="rId8"/>
    <p:sldId id="439" r:id="rId9"/>
    <p:sldId id="356" r:id="rId10"/>
    <p:sldId id="363" r:id="rId11"/>
    <p:sldId id="404" r:id="rId12"/>
    <p:sldId id="405" r:id="rId13"/>
    <p:sldId id="394" r:id="rId14"/>
    <p:sldId id="390" r:id="rId15"/>
    <p:sldId id="391" r:id="rId16"/>
    <p:sldId id="381" r:id="rId17"/>
    <p:sldId id="424" r:id="rId18"/>
    <p:sldId id="425" r:id="rId19"/>
    <p:sldId id="438" r:id="rId20"/>
    <p:sldId id="427" r:id="rId21"/>
    <p:sldId id="395" r:id="rId22"/>
    <p:sldId id="396" r:id="rId23"/>
    <p:sldId id="397" r:id="rId24"/>
    <p:sldId id="431" r:id="rId25"/>
    <p:sldId id="432" r:id="rId26"/>
    <p:sldId id="433" r:id="rId27"/>
    <p:sldId id="434" r:id="rId28"/>
    <p:sldId id="435" r:id="rId29"/>
    <p:sldId id="436" r:id="rId30"/>
    <p:sldId id="389" r:id="rId31"/>
    <p:sldId id="382" r:id="rId32"/>
    <p:sldId id="430" r:id="rId33"/>
    <p:sldId id="377" r:id="rId34"/>
    <p:sldId id="376" r:id="rId35"/>
    <p:sldId id="374" r:id="rId36"/>
    <p:sldId id="441" r:id="rId37"/>
    <p:sldId id="440" r:id="rId38"/>
    <p:sldId id="393" r:id="rId39"/>
    <p:sldId id="419" r:id="rId40"/>
    <p:sldId id="420" r:id="rId41"/>
    <p:sldId id="421" r:id="rId42"/>
    <p:sldId id="422" r:id="rId43"/>
    <p:sldId id="423" r:id="rId44"/>
    <p:sldId id="415" r:id="rId45"/>
    <p:sldId id="416" r:id="rId46"/>
    <p:sldId id="442" r:id="rId47"/>
    <p:sldId id="379" r:id="rId48"/>
    <p:sldId id="36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39"/>
    <p:restoredTop sz="91586" autoAdjust="0"/>
  </p:normalViewPr>
  <p:slideViewPr>
    <p:cSldViewPr snapToGrid="0" snapToObjects="1">
      <p:cViewPr varScale="1">
        <p:scale>
          <a:sx n="115" d="100"/>
          <a:sy n="115" d="100"/>
        </p:scale>
        <p:origin x="1616"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700AC9-F081-4D1D-A499-391C4960E36C}" type="doc">
      <dgm:prSet loTypeId="urn:microsoft.com/office/officeart/2005/8/layout/process2" loCatId="process" qsTypeId="urn:microsoft.com/office/officeart/2005/8/quickstyle/simple3" qsCatId="simple" csTypeId="urn:microsoft.com/office/officeart/2005/8/colors/accent1_2" csCatId="accent1" phldr="1"/>
      <dgm:spPr/>
    </dgm:pt>
    <dgm:pt modelId="{B2B99E3C-46BD-499D-8A7A-961BAE06A192}" type="pres">
      <dgm:prSet presAssocID="{12700AC9-F081-4D1D-A499-391C4960E36C}" presName="linearFlow" presStyleCnt="0">
        <dgm:presLayoutVars>
          <dgm:resizeHandles val="exact"/>
        </dgm:presLayoutVars>
      </dgm:prSet>
      <dgm:spPr/>
    </dgm:pt>
  </dgm:ptLst>
  <dgm:cxnLst>
    <dgm:cxn modelId="{77CD545E-9F28-6549-B507-D6B1F17C581B}" type="presOf" srcId="{12700AC9-F081-4D1D-A499-391C4960E36C}" destId="{B2B99E3C-46BD-499D-8A7A-961BAE06A192}" srcOrd="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09B13F-D0DE-418D-9162-FCECA37B2CF7}" type="doc">
      <dgm:prSet loTypeId="urn:microsoft.com/office/officeart/2005/8/layout/process1" loCatId="process" qsTypeId="urn:microsoft.com/office/officeart/2005/8/quickstyle/simple3" qsCatId="simple" csTypeId="urn:microsoft.com/office/officeart/2005/8/colors/accent1_2" csCatId="accent1" phldr="1"/>
      <dgm:spPr/>
    </dgm:pt>
    <dgm:pt modelId="{5FAAF3B5-9570-412F-B7B9-EA55EB14AE16}" type="pres">
      <dgm:prSet presAssocID="{5409B13F-D0DE-418D-9162-FCECA37B2CF7}" presName="Name0" presStyleCnt="0">
        <dgm:presLayoutVars>
          <dgm:dir/>
          <dgm:resizeHandles val="exact"/>
        </dgm:presLayoutVars>
      </dgm:prSet>
      <dgm:spPr/>
    </dgm:pt>
  </dgm:ptLst>
  <dgm:cxnLst>
    <dgm:cxn modelId="{B36BAA9E-1C20-A54E-85EE-CD072AEF0063}" type="presOf" srcId="{5409B13F-D0DE-418D-9162-FCECA37B2CF7}" destId="{5FAAF3B5-9570-412F-B7B9-EA55EB14AE16}"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F2BF97-B828-48C3-B143-01E7247387D5}" type="doc">
      <dgm:prSet loTypeId="urn:microsoft.com/office/officeart/2005/8/layout/process2" loCatId="process" qsTypeId="urn:microsoft.com/office/officeart/2005/8/quickstyle/simple3" qsCatId="simple" csTypeId="urn:microsoft.com/office/officeart/2005/8/colors/accent1_2" csCatId="accent1" phldr="1"/>
      <dgm:spPr/>
      <dgm:t>
        <a:bodyPr/>
        <a:lstStyle/>
        <a:p>
          <a:endParaRPr lang="en-US"/>
        </a:p>
      </dgm:t>
    </dgm:pt>
    <dgm:pt modelId="{EF22D466-4055-41E1-9378-FB87E60B1D6E}">
      <dgm:prSet phldrT="[Text]"/>
      <dgm:spPr/>
      <dgm:t>
        <a:bodyPr/>
        <a:lstStyle/>
        <a:p>
          <a:r>
            <a:rPr lang="en-US" b="1" dirty="0"/>
            <a:t>Quality check</a:t>
          </a:r>
        </a:p>
      </dgm:t>
    </dgm:pt>
    <dgm:pt modelId="{0E3F4884-E438-46FE-B766-4B7D53C9B704}" type="parTrans" cxnId="{B3C274A3-7004-4EB6-97A9-863A8FB27462}">
      <dgm:prSet/>
      <dgm:spPr/>
      <dgm:t>
        <a:bodyPr/>
        <a:lstStyle/>
        <a:p>
          <a:endParaRPr lang="en-US"/>
        </a:p>
      </dgm:t>
    </dgm:pt>
    <dgm:pt modelId="{65B3B74C-94DE-47C4-B79D-D936C9DD87C3}" type="sibTrans" cxnId="{B3C274A3-7004-4EB6-97A9-863A8FB27462}">
      <dgm:prSet/>
      <dgm:spPr/>
      <dgm:t>
        <a:bodyPr/>
        <a:lstStyle/>
        <a:p>
          <a:endParaRPr lang="en-US"/>
        </a:p>
      </dgm:t>
    </dgm:pt>
    <dgm:pt modelId="{51CFDB35-8097-40F8-B258-2774611007C9}">
      <dgm:prSet phldrT="[Text]"/>
      <dgm:spPr/>
      <dgm:t>
        <a:bodyPr/>
        <a:lstStyle/>
        <a:p>
          <a:r>
            <a:rPr lang="en-US" b="1" dirty="0"/>
            <a:t>Meta analysis</a:t>
          </a:r>
        </a:p>
      </dgm:t>
    </dgm:pt>
    <dgm:pt modelId="{8E77E053-8321-46BC-8D28-B07F58B57A50}" type="parTrans" cxnId="{646953D3-B95F-4B8C-9087-4632DEC8EC34}">
      <dgm:prSet/>
      <dgm:spPr/>
      <dgm:t>
        <a:bodyPr/>
        <a:lstStyle/>
        <a:p>
          <a:endParaRPr lang="en-US"/>
        </a:p>
      </dgm:t>
    </dgm:pt>
    <dgm:pt modelId="{AEBDEF51-F209-4FC5-8375-CFBA6870335E}" type="sibTrans" cxnId="{646953D3-B95F-4B8C-9087-4632DEC8EC34}">
      <dgm:prSet/>
      <dgm:spPr/>
      <dgm:t>
        <a:bodyPr/>
        <a:lstStyle/>
        <a:p>
          <a:endParaRPr lang="en-US"/>
        </a:p>
      </dgm:t>
    </dgm:pt>
    <dgm:pt modelId="{6B549E2A-32DE-4D2F-A0E6-EDDEFFB174EE}">
      <dgm:prSet phldrT="[Text]"/>
      <dgm:spPr/>
      <dgm:t>
        <a:bodyPr/>
        <a:lstStyle/>
        <a:p>
          <a:r>
            <a:rPr lang="en-US" b="1" dirty="0"/>
            <a:t>Functional analysis and disease risk prediction</a:t>
          </a:r>
        </a:p>
      </dgm:t>
    </dgm:pt>
    <dgm:pt modelId="{11A80F62-28EA-4A7A-8DC5-76DE8669876E}" type="parTrans" cxnId="{9B1775CD-EA92-4915-8661-91CB4A7EB1CE}">
      <dgm:prSet/>
      <dgm:spPr/>
      <dgm:t>
        <a:bodyPr/>
        <a:lstStyle/>
        <a:p>
          <a:endParaRPr lang="en-US"/>
        </a:p>
      </dgm:t>
    </dgm:pt>
    <dgm:pt modelId="{DD9D8603-C619-4F01-A929-6B6149C3C525}" type="sibTrans" cxnId="{9B1775CD-EA92-4915-8661-91CB4A7EB1CE}">
      <dgm:prSet/>
      <dgm:spPr/>
      <dgm:t>
        <a:bodyPr/>
        <a:lstStyle/>
        <a:p>
          <a:endParaRPr lang="en-US"/>
        </a:p>
      </dgm:t>
    </dgm:pt>
    <dgm:pt modelId="{7EEDE3D2-F9A6-486A-9913-AF161300F660}">
      <dgm:prSet phldrT="[Text]"/>
      <dgm:spPr/>
      <dgm:t>
        <a:bodyPr/>
        <a:lstStyle/>
        <a:p>
          <a:r>
            <a:rPr lang="en-US" b="1" dirty="0"/>
            <a:t>Population stratification</a:t>
          </a:r>
        </a:p>
      </dgm:t>
    </dgm:pt>
    <dgm:pt modelId="{3A8D81E2-C17E-4780-8333-421B2DFB0232}" type="parTrans" cxnId="{4D8559C3-0404-49D9-81D9-C7A46BDAF942}">
      <dgm:prSet/>
      <dgm:spPr/>
      <dgm:t>
        <a:bodyPr/>
        <a:lstStyle/>
        <a:p>
          <a:endParaRPr lang="en-US"/>
        </a:p>
      </dgm:t>
    </dgm:pt>
    <dgm:pt modelId="{6BA097BE-4F80-4890-83F1-4E6104C55ED1}" type="sibTrans" cxnId="{4D8559C3-0404-49D9-81D9-C7A46BDAF942}">
      <dgm:prSet/>
      <dgm:spPr/>
      <dgm:t>
        <a:bodyPr/>
        <a:lstStyle/>
        <a:p>
          <a:endParaRPr lang="en-US"/>
        </a:p>
      </dgm:t>
    </dgm:pt>
    <dgm:pt modelId="{BFBA6F7F-340C-42C9-85FE-99A0515E0128}">
      <dgm:prSet phldrT="[Text]"/>
      <dgm:spPr/>
      <dgm:t>
        <a:bodyPr/>
        <a:lstStyle/>
        <a:p>
          <a:r>
            <a:rPr lang="en-US" b="1" dirty="0"/>
            <a:t>Genotype imputation</a:t>
          </a:r>
        </a:p>
      </dgm:t>
    </dgm:pt>
    <dgm:pt modelId="{00ABDA68-9D3F-462A-A649-A61F142C4DD5}" type="parTrans" cxnId="{E3FFC86A-ACFF-45A7-BCC3-6F164B19721B}">
      <dgm:prSet/>
      <dgm:spPr/>
      <dgm:t>
        <a:bodyPr/>
        <a:lstStyle/>
        <a:p>
          <a:endParaRPr lang="en-US"/>
        </a:p>
      </dgm:t>
    </dgm:pt>
    <dgm:pt modelId="{EF1912AB-038D-49C7-AAB0-26C9D332A341}" type="sibTrans" cxnId="{E3FFC86A-ACFF-45A7-BCC3-6F164B19721B}">
      <dgm:prSet/>
      <dgm:spPr/>
      <dgm:t>
        <a:bodyPr/>
        <a:lstStyle/>
        <a:p>
          <a:endParaRPr lang="en-US"/>
        </a:p>
      </dgm:t>
    </dgm:pt>
    <dgm:pt modelId="{61CAC84A-F66E-4F5F-97AD-37DEB6C8B652}">
      <dgm:prSet phldrT="[Text]"/>
      <dgm:spPr/>
      <dgm:t>
        <a:bodyPr/>
        <a:lstStyle/>
        <a:p>
          <a:r>
            <a:rPr lang="en-US" b="1" dirty="0"/>
            <a:t>Association tests</a:t>
          </a:r>
        </a:p>
      </dgm:t>
    </dgm:pt>
    <dgm:pt modelId="{28362F23-5742-4A60-838E-B02A83840AEB}" type="parTrans" cxnId="{7F7FDF62-0D93-4FDA-9859-6A53CF1AE15C}">
      <dgm:prSet/>
      <dgm:spPr/>
      <dgm:t>
        <a:bodyPr/>
        <a:lstStyle/>
        <a:p>
          <a:endParaRPr lang="en-US"/>
        </a:p>
      </dgm:t>
    </dgm:pt>
    <dgm:pt modelId="{217959D7-5968-4BAB-9C2E-0FC8F5101DA6}" type="sibTrans" cxnId="{7F7FDF62-0D93-4FDA-9859-6A53CF1AE15C}">
      <dgm:prSet/>
      <dgm:spPr/>
      <dgm:t>
        <a:bodyPr/>
        <a:lstStyle/>
        <a:p>
          <a:endParaRPr lang="en-US"/>
        </a:p>
      </dgm:t>
    </dgm:pt>
    <dgm:pt modelId="{30B44188-B878-4BED-AF2C-0495158A7664}" type="pres">
      <dgm:prSet presAssocID="{10F2BF97-B828-48C3-B143-01E7247387D5}" presName="linearFlow" presStyleCnt="0">
        <dgm:presLayoutVars>
          <dgm:resizeHandles val="exact"/>
        </dgm:presLayoutVars>
      </dgm:prSet>
      <dgm:spPr/>
    </dgm:pt>
    <dgm:pt modelId="{D5B3E193-35FD-4C7C-BE8B-784A0A1ADBF2}" type="pres">
      <dgm:prSet presAssocID="{EF22D466-4055-41E1-9378-FB87E60B1D6E}" presName="node" presStyleLbl="node1" presStyleIdx="0" presStyleCnt="6" custScaleX="230692">
        <dgm:presLayoutVars>
          <dgm:bulletEnabled val="1"/>
        </dgm:presLayoutVars>
      </dgm:prSet>
      <dgm:spPr/>
    </dgm:pt>
    <dgm:pt modelId="{D3762B45-B8F9-4753-88E9-C9EF012868E8}" type="pres">
      <dgm:prSet presAssocID="{65B3B74C-94DE-47C4-B79D-D936C9DD87C3}" presName="sibTrans" presStyleLbl="sibTrans2D1" presStyleIdx="0" presStyleCnt="5"/>
      <dgm:spPr/>
    </dgm:pt>
    <dgm:pt modelId="{91346D67-9AAA-4DFC-AA3D-4B77B5231FA9}" type="pres">
      <dgm:prSet presAssocID="{65B3B74C-94DE-47C4-B79D-D936C9DD87C3}" presName="connectorText" presStyleLbl="sibTrans2D1" presStyleIdx="0" presStyleCnt="5"/>
      <dgm:spPr/>
    </dgm:pt>
    <dgm:pt modelId="{031F8597-4C72-4629-87A0-8EBE3C2C3293}" type="pres">
      <dgm:prSet presAssocID="{7EEDE3D2-F9A6-486A-9913-AF161300F660}" presName="node" presStyleLbl="node1" presStyleIdx="1" presStyleCnt="6" custScaleX="230692" custLinFactNeighborX="-293" custLinFactNeighborY="7695">
        <dgm:presLayoutVars>
          <dgm:bulletEnabled val="1"/>
        </dgm:presLayoutVars>
      </dgm:prSet>
      <dgm:spPr/>
    </dgm:pt>
    <dgm:pt modelId="{A76FACE7-79F1-466C-8619-26062A7A382A}" type="pres">
      <dgm:prSet presAssocID="{6BA097BE-4F80-4890-83F1-4E6104C55ED1}" presName="sibTrans" presStyleLbl="sibTrans2D1" presStyleIdx="1" presStyleCnt="5"/>
      <dgm:spPr/>
    </dgm:pt>
    <dgm:pt modelId="{CDC90E6D-A841-4B21-8535-7D1FFCB22944}" type="pres">
      <dgm:prSet presAssocID="{6BA097BE-4F80-4890-83F1-4E6104C55ED1}" presName="connectorText" presStyleLbl="sibTrans2D1" presStyleIdx="1" presStyleCnt="5"/>
      <dgm:spPr/>
    </dgm:pt>
    <dgm:pt modelId="{334BDDF6-5F6C-4183-9772-663F1A87F537}" type="pres">
      <dgm:prSet presAssocID="{BFBA6F7F-340C-42C9-85FE-99A0515E0128}" presName="node" presStyleLbl="node1" presStyleIdx="2" presStyleCnt="6" custScaleX="230692">
        <dgm:presLayoutVars>
          <dgm:bulletEnabled val="1"/>
        </dgm:presLayoutVars>
      </dgm:prSet>
      <dgm:spPr/>
    </dgm:pt>
    <dgm:pt modelId="{0BC7FFBC-8BF0-4045-9657-95293F704AF1}" type="pres">
      <dgm:prSet presAssocID="{EF1912AB-038D-49C7-AAB0-26C9D332A341}" presName="sibTrans" presStyleLbl="sibTrans2D1" presStyleIdx="2" presStyleCnt="5"/>
      <dgm:spPr/>
    </dgm:pt>
    <dgm:pt modelId="{854F207B-551F-4A18-B2DB-2A896398E825}" type="pres">
      <dgm:prSet presAssocID="{EF1912AB-038D-49C7-AAB0-26C9D332A341}" presName="connectorText" presStyleLbl="sibTrans2D1" presStyleIdx="2" presStyleCnt="5"/>
      <dgm:spPr/>
    </dgm:pt>
    <dgm:pt modelId="{DEDED624-D181-4ABD-8D95-C215C5DE6034}" type="pres">
      <dgm:prSet presAssocID="{61CAC84A-F66E-4F5F-97AD-37DEB6C8B652}" presName="node" presStyleLbl="node1" presStyleIdx="3" presStyleCnt="6" custScaleX="230692">
        <dgm:presLayoutVars>
          <dgm:bulletEnabled val="1"/>
        </dgm:presLayoutVars>
      </dgm:prSet>
      <dgm:spPr/>
    </dgm:pt>
    <dgm:pt modelId="{3538F543-02B3-4960-860E-BB5F5EBA782B}" type="pres">
      <dgm:prSet presAssocID="{217959D7-5968-4BAB-9C2E-0FC8F5101DA6}" presName="sibTrans" presStyleLbl="sibTrans2D1" presStyleIdx="3" presStyleCnt="5"/>
      <dgm:spPr/>
    </dgm:pt>
    <dgm:pt modelId="{D67C557E-AA9B-40F2-B2EC-542667EA69DA}" type="pres">
      <dgm:prSet presAssocID="{217959D7-5968-4BAB-9C2E-0FC8F5101DA6}" presName="connectorText" presStyleLbl="sibTrans2D1" presStyleIdx="3" presStyleCnt="5"/>
      <dgm:spPr/>
    </dgm:pt>
    <dgm:pt modelId="{FD4B7913-AF42-4170-A3D8-76E75F001F23}" type="pres">
      <dgm:prSet presAssocID="{51CFDB35-8097-40F8-B258-2774611007C9}" presName="node" presStyleLbl="node1" presStyleIdx="4" presStyleCnt="6" custScaleX="230692">
        <dgm:presLayoutVars>
          <dgm:bulletEnabled val="1"/>
        </dgm:presLayoutVars>
      </dgm:prSet>
      <dgm:spPr/>
    </dgm:pt>
    <dgm:pt modelId="{4B8A4AFD-E769-4B80-9EB4-D42508BC16D3}" type="pres">
      <dgm:prSet presAssocID="{AEBDEF51-F209-4FC5-8375-CFBA6870335E}" presName="sibTrans" presStyleLbl="sibTrans2D1" presStyleIdx="4" presStyleCnt="5"/>
      <dgm:spPr/>
    </dgm:pt>
    <dgm:pt modelId="{2F1BD1FC-524A-4F0F-BDE5-67116C76B323}" type="pres">
      <dgm:prSet presAssocID="{AEBDEF51-F209-4FC5-8375-CFBA6870335E}" presName="connectorText" presStyleLbl="sibTrans2D1" presStyleIdx="4" presStyleCnt="5"/>
      <dgm:spPr/>
    </dgm:pt>
    <dgm:pt modelId="{0D48090D-0804-4756-A313-01198EDA9143}" type="pres">
      <dgm:prSet presAssocID="{6B549E2A-32DE-4D2F-A0E6-EDDEFFB174EE}" presName="node" presStyleLbl="node1" presStyleIdx="5" presStyleCnt="6" custScaleX="231277">
        <dgm:presLayoutVars>
          <dgm:bulletEnabled val="1"/>
        </dgm:presLayoutVars>
      </dgm:prSet>
      <dgm:spPr/>
    </dgm:pt>
  </dgm:ptLst>
  <dgm:cxnLst>
    <dgm:cxn modelId="{9F4A5600-4CDD-CA46-8E2E-54D7C6263AF5}" type="presOf" srcId="{EF1912AB-038D-49C7-AAB0-26C9D332A341}" destId="{854F207B-551F-4A18-B2DB-2A896398E825}" srcOrd="1" destOrd="0" presId="urn:microsoft.com/office/officeart/2005/8/layout/process2"/>
    <dgm:cxn modelId="{D991CF04-B6D0-504B-A91B-CB13002C4310}" type="presOf" srcId="{EF22D466-4055-41E1-9378-FB87E60B1D6E}" destId="{D5B3E193-35FD-4C7C-BE8B-784A0A1ADBF2}" srcOrd="0" destOrd="0" presId="urn:microsoft.com/office/officeart/2005/8/layout/process2"/>
    <dgm:cxn modelId="{48C7F72A-7AAA-AD4C-8753-3BFCFF546B93}" type="presOf" srcId="{7EEDE3D2-F9A6-486A-9913-AF161300F660}" destId="{031F8597-4C72-4629-87A0-8EBE3C2C3293}" srcOrd="0" destOrd="0" presId="urn:microsoft.com/office/officeart/2005/8/layout/process2"/>
    <dgm:cxn modelId="{F588562C-2F94-6941-A353-18740785E971}" type="presOf" srcId="{AEBDEF51-F209-4FC5-8375-CFBA6870335E}" destId="{2F1BD1FC-524A-4F0F-BDE5-67116C76B323}" srcOrd="1" destOrd="0" presId="urn:microsoft.com/office/officeart/2005/8/layout/process2"/>
    <dgm:cxn modelId="{DCDF662C-BE3D-A044-8944-3CF992BA222C}" type="presOf" srcId="{65B3B74C-94DE-47C4-B79D-D936C9DD87C3}" destId="{D3762B45-B8F9-4753-88E9-C9EF012868E8}" srcOrd="0" destOrd="0" presId="urn:microsoft.com/office/officeart/2005/8/layout/process2"/>
    <dgm:cxn modelId="{AE7E7C3E-2EB4-B541-888B-1DA6F6631106}" type="presOf" srcId="{EF1912AB-038D-49C7-AAB0-26C9D332A341}" destId="{0BC7FFBC-8BF0-4045-9657-95293F704AF1}" srcOrd="0" destOrd="0" presId="urn:microsoft.com/office/officeart/2005/8/layout/process2"/>
    <dgm:cxn modelId="{0A2DD84E-7299-5C4C-86CA-610FB16410BE}" type="presOf" srcId="{61CAC84A-F66E-4F5F-97AD-37DEB6C8B652}" destId="{DEDED624-D181-4ABD-8D95-C215C5DE6034}" srcOrd="0" destOrd="0" presId="urn:microsoft.com/office/officeart/2005/8/layout/process2"/>
    <dgm:cxn modelId="{E95FBC5C-C2F1-084D-A849-8EB12D45E051}" type="presOf" srcId="{6BA097BE-4F80-4890-83F1-4E6104C55ED1}" destId="{A76FACE7-79F1-466C-8619-26062A7A382A}" srcOrd="0" destOrd="0" presId="urn:microsoft.com/office/officeart/2005/8/layout/process2"/>
    <dgm:cxn modelId="{7F7FDF62-0D93-4FDA-9859-6A53CF1AE15C}" srcId="{10F2BF97-B828-48C3-B143-01E7247387D5}" destId="{61CAC84A-F66E-4F5F-97AD-37DEB6C8B652}" srcOrd="3" destOrd="0" parTransId="{28362F23-5742-4A60-838E-B02A83840AEB}" sibTransId="{217959D7-5968-4BAB-9C2E-0FC8F5101DA6}"/>
    <dgm:cxn modelId="{E3FFC86A-ACFF-45A7-BCC3-6F164B19721B}" srcId="{10F2BF97-B828-48C3-B143-01E7247387D5}" destId="{BFBA6F7F-340C-42C9-85FE-99A0515E0128}" srcOrd="2" destOrd="0" parTransId="{00ABDA68-9D3F-462A-A649-A61F142C4DD5}" sibTransId="{EF1912AB-038D-49C7-AAB0-26C9D332A341}"/>
    <dgm:cxn modelId="{52DBBD7F-5732-AF4F-B955-79349817C77B}" type="presOf" srcId="{10F2BF97-B828-48C3-B143-01E7247387D5}" destId="{30B44188-B878-4BED-AF2C-0495158A7664}" srcOrd="0" destOrd="0" presId="urn:microsoft.com/office/officeart/2005/8/layout/process2"/>
    <dgm:cxn modelId="{D3EDC292-89F4-B042-9872-EE4A342900F3}" type="presOf" srcId="{217959D7-5968-4BAB-9C2E-0FC8F5101DA6}" destId="{D67C557E-AA9B-40F2-B2EC-542667EA69DA}" srcOrd="1" destOrd="0" presId="urn:microsoft.com/office/officeart/2005/8/layout/process2"/>
    <dgm:cxn modelId="{3A806D9E-7865-1A4A-BEB5-B15FD993596B}" type="presOf" srcId="{217959D7-5968-4BAB-9C2E-0FC8F5101DA6}" destId="{3538F543-02B3-4960-860E-BB5F5EBA782B}" srcOrd="0" destOrd="0" presId="urn:microsoft.com/office/officeart/2005/8/layout/process2"/>
    <dgm:cxn modelId="{B3C274A3-7004-4EB6-97A9-863A8FB27462}" srcId="{10F2BF97-B828-48C3-B143-01E7247387D5}" destId="{EF22D466-4055-41E1-9378-FB87E60B1D6E}" srcOrd="0" destOrd="0" parTransId="{0E3F4884-E438-46FE-B766-4B7D53C9B704}" sibTransId="{65B3B74C-94DE-47C4-B79D-D936C9DD87C3}"/>
    <dgm:cxn modelId="{FC0A31BA-0922-DD4C-91AF-A1E255DC8C11}" type="presOf" srcId="{BFBA6F7F-340C-42C9-85FE-99A0515E0128}" destId="{334BDDF6-5F6C-4183-9772-663F1A87F537}" srcOrd="0" destOrd="0" presId="urn:microsoft.com/office/officeart/2005/8/layout/process2"/>
    <dgm:cxn modelId="{4D8559C3-0404-49D9-81D9-C7A46BDAF942}" srcId="{10F2BF97-B828-48C3-B143-01E7247387D5}" destId="{7EEDE3D2-F9A6-486A-9913-AF161300F660}" srcOrd="1" destOrd="0" parTransId="{3A8D81E2-C17E-4780-8333-421B2DFB0232}" sibTransId="{6BA097BE-4F80-4890-83F1-4E6104C55ED1}"/>
    <dgm:cxn modelId="{9B1775CD-EA92-4915-8661-91CB4A7EB1CE}" srcId="{10F2BF97-B828-48C3-B143-01E7247387D5}" destId="{6B549E2A-32DE-4D2F-A0E6-EDDEFFB174EE}" srcOrd="5" destOrd="0" parTransId="{11A80F62-28EA-4A7A-8DC5-76DE8669876E}" sibTransId="{DD9D8603-C619-4F01-A929-6B6149C3C525}"/>
    <dgm:cxn modelId="{20EF7ACF-5B2A-0346-A0C6-E6FF818B960D}" type="presOf" srcId="{6B549E2A-32DE-4D2F-A0E6-EDDEFFB174EE}" destId="{0D48090D-0804-4756-A313-01198EDA9143}" srcOrd="0" destOrd="0" presId="urn:microsoft.com/office/officeart/2005/8/layout/process2"/>
    <dgm:cxn modelId="{646953D3-B95F-4B8C-9087-4632DEC8EC34}" srcId="{10F2BF97-B828-48C3-B143-01E7247387D5}" destId="{51CFDB35-8097-40F8-B258-2774611007C9}" srcOrd="4" destOrd="0" parTransId="{8E77E053-8321-46BC-8D28-B07F58B57A50}" sibTransId="{AEBDEF51-F209-4FC5-8375-CFBA6870335E}"/>
    <dgm:cxn modelId="{21170FE5-DDDD-FE40-B8C1-12097476508B}" type="presOf" srcId="{51CFDB35-8097-40F8-B258-2774611007C9}" destId="{FD4B7913-AF42-4170-A3D8-76E75F001F23}" srcOrd="0" destOrd="0" presId="urn:microsoft.com/office/officeart/2005/8/layout/process2"/>
    <dgm:cxn modelId="{D9B826EF-A4F2-5944-B6E4-C6632DFAB1AE}" type="presOf" srcId="{6BA097BE-4F80-4890-83F1-4E6104C55ED1}" destId="{CDC90E6D-A841-4B21-8535-7D1FFCB22944}" srcOrd="1" destOrd="0" presId="urn:microsoft.com/office/officeart/2005/8/layout/process2"/>
    <dgm:cxn modelId="{A36827FA-2326-A148-9D59-419EACB3B285}" type="presOf" srcId="{AEBDEF51-F209-4FC5-8375-CFBA6870335E}" destId="{4B8A4AFD-E769-4B80-9EB4-D42508BC16D3}" srcOrd="0" destOrd="0" presId="urn:microsoft.com/office/officeart/2005/8/layout/process2"/>
    <dgm:cxn modelId="{372798FF-F2D5-4143-BA72-F1FE81B6FAE1}" type="presOf" srcId="{65B3B74C-94DE-47C4-B79D-D936C9DD87C3}" destId="{91346D67-9AAA-4DFC-AA3D-4B77B5231FA9}" srcOrd="1" destOrd="0" presId="urn:microsoft.com/office/officeart/2005/8/layout/process2"/>
    <dgm:cxn modelId="{099425E1-5768-694D-85E8-151EE2112B39}" type="presParOf" srcId="{30B44188-B878-4BED-AF2C-0495158A7664}" destId="{D5B3E193-35FD-4C7C-BE8B-784A0A1ADBF2}" srcOrd="0" destOrd="0" presId="urn:microsoft.com/office/officeart/2005/8/layout/process2"/>
    <dgm:cxn modelId="{C5BD83A9-DA4D-1941-8D42-B055910CEA69}" type="presParOf" srcId="{30B44188-B878-4BED-AF2C-0495158A7664}" destId="{D3762B45-B8F9-4753-88E9-C9EF012868E8}" srcOrd="1" destOrd="0" presId="urn:microsoft.com/office/officeart/2005/8/layout/process2"/>
    <dgm:cxn modelId="{5A5FCB6F-7755-0043-A8FE-AFFFF9323190}" type="presParOf" srcId="{D3762B45-B8F9-4753-88E9-C9EF012868E8}" destId="{91346D67-9AAA-4DFC-AA3D-4B77B5231FA9}" srcOrd="0" destOrd="0" presId="urn:microsoft.com/office/officeart/2005/8/layout/process2"/>
    <dgm:cxn modelId="{A9F18EF3-9C91-E144-9599-6A0CDC7FA774}" type="presParOf" srcId="{30B44188-B878-4BED-AF2C-0495158A7664}" destId="{031F8597-4C72-4629-87A0-8EBE3C2C3293}" srcOrd="2" destOrd="0" presId="urn:microsoft.com/office/officeart/2005/8/layout/process2"/>
    <dgm:cxn modelId="{E65D8C17-6F89-064D-9510-935DF8C49F63}" type="presParOf" srcId="{30B44188-B878-4BED-AF2C-0495158A7664}" destId="{A76FACE7-79F1-466C-8619-26062A7A382A}" srcOrd="3" destOrd="0" presId="urn:microsoft.com/office/officeart/2005/8/layout/process2"/>
    <dgm:cxn modelId="{3277876A-50D0-C64F-A86E-5C6A6002F346}" type="presParOf" srcId="{A76FACE7-79F1-466C-8619-26062A7A382A}" destId="{CDC90E6D-A841-4B21-8535-7D1FFCB22944}" srcOrd="0" destOrd="0" presId="urn:microsoft.com/office/officeart/2005/8/layout/process2"/>
    <dgm:cxn modelId="{8AA7898D-8AB2-2D49-8FAB-8E752712A89A}" type="presParOf" srcId="{30B44188-B878-4BED-AF2C-0495158A7664}" destId="{334BDDF6-5F6C-4183-9772-663F1A87F537}" srcOrd="4" destOrd="0" presId="urn:microsoft.com/office/officeart/2005/8/layout/process2"/>
    <dgm:cxn modelId="{9359F3F6-DCD2-A045-86DD-85BA065BADD0}" type="presParOf" srcId="{30B44188-B878-4BED-AF2C-0495158A7664}" destId="{0BC7FFBC-8BF0-4045-9657-95293F704AF1}" srcOrd="5" destOrd="0" presId="urn:microsoft.com/office/officeart/2005/8/layout/process2"/>
    <dgm:cxn modelId="{87C111AB-EDD8-C346-88DB-A2D53F4C63B6}" type="presParOf" srcId="{0BC7FFBC-8BF0-4045-9657-95293F704AF1}" destId="{854F207B-551F-4A18-B2DB-2A896398E825}" srcOrd="0" destOrd="0" presId="urn:microsoft.com/office/officeart/2005/8/layout/process2"/>
    <dgm:cxn modelId="{DBAB7F8A-D1A8-7141-B8B1-7F13B37D7123}" type="presParOf" srcId="{30B44188-B878-4BED-AF2C-0495158A7664}" destId="{DEDED624-D181-4ABD-8D95-C215C5DE6034}" srcOrd="6" destOrd="0" presId="urn:microsoft.com/office/officeart/2005/8/layout/process2"/>
    <dgm:cxn modelId="{8273CC53-F331-3E4E-BA50-E5A2A4371AA5}" type="presParOf" srcId="{30B44188-B878-4BED-AF2C-0495158A7664}" destId="{3538F543-02B3-4960-860E-BB5F5EBA782B}" srcOrd="7" destOrd="0" presId="urn:microsoft.com/office/officeart/2005/8/layout/process2"/>
    <dgm:cxn modelId="{D380D187-94FE-1E46-99CD-34543889FF1D}" type="presParOf" srcId="{3538F543-02B3-4960-860E-BB5F5EBA782B}" destId="{D67C557E-AA9B-40F2-B2EC-542667EA69DA}" srcOrd="0" destOrd="0" presId="urn:microsoft.com/office/officeart/2005/8/layout/process2"/>
    <dgm:cxn modelId="{01298D30-3B02-E740-A979-AC3EF9B0231E}" type="presParOf" srcId="{30B44188-B878-4BED-AF2C-0495158A7664}" destId="{FD4B7913-AF42-4170-A3D8-76E75F001F23}" srcOrd="8" destOrd="0" presId="urn:microsoft.com/office/officeart/2005/8/layout/process2"/>
    <dgm:cxn modelId="{5CB46645-DD22-6646-B2B6-E3E9790FC86B}" type="presParOf" srcId="{30B44188-B878-4BED-AF2C-0495158A7664}" destId="{4B8A4AFD-E769-4B80-9EB4-D42508BC16D3}" srcOrd="9" destOrd="0" presId="urn:microsoft.com/office/officeart/2005/8/layout/process2"/>
    <dgm:cxn modelId="{85DEAF46-B34D-E94A-9AFC-7E6942E179DB}" type="presParOf" srcId="{4B8A4AFD-E769-4B80-9EB4-D42508BC16D3}" destId="{2F1BD1FC-524A-4F0F-BDE5-67116C76B323}" srcOrd="0" destOrd="0" presId="urn:microsoft.com/office/officeart/2005/8/layout/process2"/>
    <dgm:cxn modelId="{EBF60405-E6C1-7A47-8AAE-AB644C77FD58}" type="presParOf" srcId="{30B44188-B878-4BED-AF2C-0495158A7664}" destId="{0D48090D-0804-4756-A313-01198EDA9143}" srcOrd="10" destOrd="0" presId="urn:microsoft.com/office/officeart/2005/8/layout/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E193-35FD-4C7C-BE8B-784A0A1ADBF2}">
      <dsp:nvSpPr>
        <dsp:cNvPr id="0" name=""/>
        <dsp:cNvSpPr/>
      </dsp:nvSpPr>
      <dsp:spPr>
        <a:xfrm>
          <a:off x="843792" y="1612"/>
          <a:ext cx="4408415" cy="47773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Quality check</a:t>
          </a:r>
        </a:p>
      </dsp:txBody>
      <dsp:txXfrm>
        <a:off x="857784" y="15604"/>
        <a:ext cx="4380431" cy="449754"/>
      </dsp:txXfrm>
    </dsp:sp>
    <dsp:sp modelId="{D3762B45-B8F9-4753-88E9-C9EF012868E8}">
      <dsp:nvSpPr>
        <dsp:cNvPr id="0" name=""/>
        <dsp:cNvSpPr/>
      </dsp:nvSpPr>
      <dsp:spPr>
        <a:xfrm rot="5426188">
          <a:off x="2948728" y="500484"/>
          <a:ext cx="192943" cy="214982"/>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980925" y="511504"/>
        <a:ext cx="128990" cy="135060"/>
      </dsp:txXfrm>
    </dsp:sp>
    <dsp:sp modelId="{031F8597-4C72-4629-87A0-8EBE3C2C3293}">
      <dsp:nvSpPr>
        <dsp:cNvPr id="0" name=""/>
        <dsp:cNvSpPr/>
      </dsp:nvSpPr>
      <dsp:spPr>
        <a:xfrm>
          <a:off x="838192" y="736600"/>
          <a:ext cx="4408415" cy="47773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Population stratification</a:t>
          </a:r>
        </a:p>
      </dsp:txBody>
      <dsp:txXfrm>
        <a:off x="852184" y="750592"/>
        <a:ext cx="4380431" cy="449754"/>
      </dsp:txXfrm>
    </dsp:sp>
    <dsp:sp modelId="{A76FACE7-79F1-466C-8619-26062A7A382A}">
      <dsp:nvSpPr>
        <dsp:cNvPr id="0" name=""/>
        <dsp:cNvSpPr/>
      </dsp:nvSpPr>
      <dsp:spPr>
        <a:xfrm rot="5372433">
          <a:off x="2962514" y="1217091"/>
          <a:ext cx="165371" cy="214982"/>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980506" y="1241897"/>
        <a:ext cx="128990" cy="115760"/>
      </dsp:txXfrm>
    </dsp:sp>
    <dsp:sp modelId="{334BDDF6-5F6C-4183-9772-663F1A87F537}">
      <dsp:nvSpPr>
        <dsp:cNvPr id="0" name=""/>
        <dsp:cNvSpPr/>
      </dsp:nvSpPr>
      <dsp:spPr>
        <a:xfrm>
          <a:off x="843792" y="1434827"/>
          <a:ext cx="4408415" cy="47773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Genotype imputation</a:t>
          </a:r>
        </a:p>
      </dsp:txBody>
      <dsp:txXfrm>
        <a:off x="857784" y="1448819"/>
        <a:ext cx="4380431" cy="449754"/>
      </dsp:txXfrm>
    </dsp:sp>
    <dsp:sp modelId="{0BC7FFBC-8BF0-4045-9657-95293F704AF1}">
      <dsp:nvSpPr>
        <dsp:cNvPr id="0" name=""/>
        <dsp:cNvSpPr/>
      </dsp:nvSpPr>
      <dsp:spPr>
        <a:xfrm rot="5400000">
          <a:off x="2958424" y="1924508"/>
          <a:ext cx="179151" cy="214982"/>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983505" y="1942424"/>
        <a:ext cx="128990" cy="125406"/>
      </dsp:txXfrm>
    </dsp:sp>
    <dsp:sp modelId="{DEDED624-D181-4ABD-8D95-C215C5DE6034}">
      <dsp:nvSpPr>
        <dsp:cNvPr id="0" name=""/>
        <dsp:cNvSpPr/>
      </dsp:nvSpPr>
      <dsp:spPr>
        <a:xfrm>
          <a:off x="843792" y="2151434"/>
          <a:ext cx="4408415" cy="47773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Association tests</a:t>
          </a:r>
        </a:p>
      </dsp:txBody>
      <dsp:txXfrm>
        <a:off x="857784" y="2165426"/>
        <a:ext cx="4380431" cy="449754"/>
      </dsp:txXfrm>
    </dsp:sp>
    <dsp:sp modelId="{3538F543-02B3-4960-860E-BB5F5EBA782B}">
      <dsp:nvSpPr>
        <dsp:cNvPr id="0" name=""/>
        <dsp:cNvSpPr/>
      </dsp:nvSpPr>
      <dsp:spPr>
        <a:xfrm rot="5400000">
          <a:off x="2958424" y="2641116"/>
          <a:ext cx="179151" cy="214982"/>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983505" y="2659032"/>
        <a:ext cx="128990" cy="125406"/>
      </dsp:txXfrm>
    </dsp:sp>
    <dsp:sp modelId="{FD4B7913-AF42-4170-A3D8-76E75F001F23}">
      <dsp:nvSpPr>
        <dsp:cNvPr id="0" name=""/>
        <dsp:cNvSpPr/>
      </dsp:nvSpPr>
      <dsp:spPr>
        <a:xfrm>
          <a:off x="843792" y="2868041"/>
          <a:ext cx="4408415" cy="47773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Meta analysis</a:t>
          </a:r>
        </a:p>
      </dsp:txBody>
      <dsp:txXfrm>
        <a:off x="857784" y="2882033"/>
        <a:ext cx="4380431" cy="449754"/>
      </dsp:txXfrm>
    </dsp:sp>
    <dsp:sp modelId="{4B8A4AFD-E769-4B80-9EB4-D42508BC16D3}">
      <dsp:nvSpPr>
        <dsp:cNvPr id="0" name=""/>
        <dsp:cNvSpPr/>
      </dsp:nvSpPr>
      <dsp:spPr>
        <a:xfrm rot="5400000">
          <a:off x="2958424" y="3357723"/>
          <a:ext cx="179151" cy="214982"/>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983505" y="3375639"/>
        <a:ext cx="128990" cy="125406"/>
      </dsp:txXfrm>
    </dsp:sp>
    <dsp:sp modelId="{0D48090D-0804-4756-A313-01198EDA9143}">
      <dsp:nvSpPr>
        <dsp:cNvPr id="0" name=""/>
        <dsp:cNvSpPr/>
      </dsp:nvSpPr>
      <dsp:spPr>
        <a:xfrm>
          <a:off x="838202" y="3584649"/>
          <a:ext cx="4419595" cy="47773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Functional analysis and disease risk prediction</a:t>
          </a:r>
        </a:p>
      </dsp:txBody>
      <dsp:txXfrm>
        <a:off x="852194" y="3598641"/>
        <a:ext cx="4391611" cy="4497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F7D037-D885-F543-8BDD-5E548E1E78CB}" type="datetimeFigureOut">
              <a:rPr lang="en-US" smtClean="0"/>
              <a:t>2/8/19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B170F6-FA21-4B4F-83AC-9DC4DD6A382D}" type="slidenum">
              <a:rPr lang="en-US" smtClean="0"/>
              <a:t>‹#›</a:t>
            </a:fld>
            <a:endParaRPr lang="en-US"/>
          </a:p>
        </p:txBody>
      </p:sp>
    </p:spTree>
    <p:extLst>
      <p:ext uri="{BB962C8B-B14F-4D97-AF65-F5344CB8AC3E}">
        <p14:creationId xmlns:p14="http://schemas.microsoft.com/office/powerpoint/2010/main" val="361292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A67E10-AD30-3B45-A9C2-72D24863F346}" type="datetimeFigureOut">
              <a:rPr lang="en-US" smtClean="0"/>
              <a:pPr/>
              <a:t>2/8/19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578E1A-26B3-9441-8653-005D3A2C533E}" type="slidenum">
              <a:rPr lang="en-US" smtClean="0"/>
              <a:pPr/>
              <a:t>‹#›</a:t>
            </a:fld>
            <a:endParaRPr lang="en-US"/>
          </a:p>
        </p:txBody>
      </p:sp>
    </p:spTree>
    <p:extLst>
      <p:ext uri="{BB962C8B-B14F-4D97-AF65-F5344CB8AC3E}">
        <p14:creationId xmlns:p14="http://schemas.microsoft.com/office/powerpoint/2010/main" val="5924851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The</a:t>
            </a:r>
            <a:r>
              <a:rPr lang="en-US" baseline="0" dirty="0"/>
              <a:t> short version is LD. You can think of it as correlation between SNPs. In this case, SNP3 and SNP4 and perfectly correlated, and they have LD of one.</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As you can see, if SNPs are close to each other,</a:t>
            </a:r>
            <a:r>
              <a:rPr lang="en-US" baseline="0" dirty="0"/>
              <a:t> they will have high LD, or high correlation. The yellow line is European, the blue line is Asian, and the pink line is African. So Africans have lower LD than the other two populations. I guess this support the theory that all human come from Africa, because after generation and generation, the LD should decrease over time. The plot may indicate that Africans have much longer time of evolution. </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A94AE95-3162-47FD-B8E3-0A956E6B3526}" type="slidenum">
              <a:rPr lang="en-US" smtClean="0"/>
              <a:pPr>
                <a:defRPr/>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kern="1200" dirty="0">
                <a:solidFill>
                  <a:schemeClr val="tx1"/>
                </a:solidFill>
                <a:latin typeface="Arial" charset="0"/>
                <a:ea typeface="+mn-ea"/>
                <a:cs typeface="+mn-cs"/>
              </a:rPr>
              <a:t>Genome-wide association studies (GWAS) is designed to identify possible genetic variants that contribute to complex diseases. In the past five years, more than 100 complex diseases have been studied by GWAS and numerous susceptibility genes/loci were identified.</a:t>
            </a:r>
          </a:p>
          <a:p>
            <a:pPr fontAlgn="base"/>
            <a:r>
              <a:rPr lang="en-US" sz="1200" b="0" i="0" kern="1200" dirty="0">
                <a:solidFill>
                  <a:schemeClr val="tx1"/>
                </a:solidFill>
                <a:latin typeface="Arial" charset="0"/>
                <a:ea typeface="+mn-ea"/>
                <a:cs typeface="+mn-cs"/>
              </a:rPr>
              <a:t>However, the GWAS have only identified a small fraction of the heritable variation of these diseases</a:t>
            </a:r>
            <a:r>
              <a:rPr lang="en-US" sz="1200" b="0" i="0" kern="1200" baseline="30000" dirty="0">
                <a:solidFill>
                  <a:schemeClr val="tx1"/>
                </a:solidFill>
                <a:latin typeface="Arial" charset="0"/>
                <a:ea typeface="+mn-ea"/>
                <a:cs typeface="+mn-cs"/>
              </a:rPr>
              <a:t>[1]</a:t>
            </a:r>
            <a:r>
              <a:rPr lang="en-US" sz="1200" b="0" i="0" kern="1200" dirty="0">
                <a:solidFill>
                  <a:schemeClr val="tx1"/>
                </a:solidFill>
                <a:latin typeface="Arial" charset="0"/>
                <a:ea typeface="+mn-ea"/>
                <a:cs typeface="+mn-cs"/>
              </a:rPr>
              <a:t>. One explanation is that many rare variants (a minor allele frequency, MAF&lt;5%), which are not included in the common genotyping platforms, contribute substantially to the genetic variation of these diseases</a:t>
            </a:r>
            <a:r>
              <a:rPr lang="en-US" sz="1200" b="0" i="0" kern="1200" baseline="30000" dirty="0">
                <a:solidFill>
                  <a:schemeClr val="tx1"/>
                </a:solidFill>
                <a:latin typeface="Arial" charset="0"/>
                <a:ea typeface="+mn-ea"/>
                <a:cs typeface="+mn-cs"/>
              </a:rPr>
              <a:t>[2]</a:t>
            </a:r>
            <a:r>
              <a:rPr lang="en-US" sz="1200" b="0" i="0" kern="1200" dirty="0">
                <a:solidFill>
                  <a:schemeClr val="tx1"/>
                </a:solidFill>
                <a:latin typeface="Arial" charset="0"/>
                <a:ea typeface="+mn-ea"/>
                <a:cs typeface="+mn-cs"/>
              </a:rPr>
              <a:t>. Now, the so</a:t>
            </a:r>
            <a:r>
              <a:rPr lang="en-US" sz="1200" b="0" i="0" kern="1200" baseline="0" dirty="0">
                <a:solidFill>
                  <a:schemeClr val="tx1"/>
                </a:solidFill>
                <a:latin typeface="Arial" charset="0"/>
                <a:ea typeface="+mn-ea"/>
                <a:cs typeface="+mn-cs"/>
              </a:rPr>
              <a:t>-call next generation sequencing technology is available, which can be used to sequence rare variants and help us to find the missing association. I’ll elaborate this in the next lecture. This (GWAS) is our today’s focus.</a:t>
            </a:r>
            <a:endParaRPr lang="en-US" sz="1200" b="0" i="0" kern="1200" dirty="0">
              <a:solidFill>
                <a:schemeClr val="tx1"/>
              </a:solidFill>
              <a:latin typeface="Arial" charset="0"/>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A94AE95-3162-47FD-B8E3-0A956E6B3526}" type="slidenum">
              <a:rPr lang="en-US" smtClean="0"/>
              <a:pPr>
                <a:defRPr/>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In this figure, each lamp is like a SNP or genetic variant, the key is the disease.</a:t>
            </a:r>
            <a:r>
              <a:rPr lang="en-US" baseline="0" dirty="0"/>
              <a:t> We want to find the key is next to which lamp. What we do is that we check the lamp one by one.</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A2DFAD1-0742-1A4C-8117-BB3B5EEB0FA2}" type="slidenum">
              <a:rPr lang="en-US">
                <a:latin typeface="Calibri" charset="0"/>
              </a:rPr>
              <a:pPr eaLnBrk="1" hangingPunct="1"/>
              <a:t>16</a:t>
            </a:fld>
            <a:endParaRPr lang="en-US">
              <a:latin typeface="Calibri" charset="0"/>
            </a:endParaRPr>
          </a:p>
        </p:txBody>
      </p:sp>
      <p:sp>
        <p:nvSpPr>
          <p:cNvPr id="9523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95236"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r>
              <a:rPr lang="en-US" dirty="0">
                <a:latin typeface="Calibri" charset="0"/>
                <a:ea typeface="ＭＳ Ｐゴシック" charset="0"/>
                <a:cs typeface="ＭＳ Ｐゴシック" charset="0"/>
              </a:rPr>
              <a:t>The progress</a:t>
            </a:r>
            <a:r>
              <a:rPr lang="en-US" baseline="0" dirty="0">
                <a:latin typeface="Calibri" charset="0"/>
                <a:ea typeface="ＭＳ Ｐゴシック" charset="0"/>
                <a:cs typeface="ＭＳ Ｐゴシック" charset="0"/>
              </a:rPr>
              <a:t> in genotyping or sequencing technologies. It is getting cheaper and more powerful. It’s still expensive if you want to do genome wide study. This trend is similar to computer.</a:t>
            </a:r>
            <a:endParaRPr lang="en-US" dirty="0">
              <a:latin typeface="Calibri"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This</a:t>
            </a:r>
            <a:r>
              <a:rPr lang="en-US" baseline="0" dirty="0"/>
              <a:t> is the clinical translation of findings from GWAS. This is what we what to achieve from GWAS, but we are far from there yet.</a:t>
            </a:r>
          </a:p>
          <a:p>
            <a:endParaRPr lang="en-US" baseline="0" dirty="0"/>
          </a:p>
          <a:p>
            <a:r>
              <a:rPr lang="en-US" baseline="0" dirty="0"/>
              <a:t>Tell a comprehensive story about biological function. </a:t>
            </a:r>
          </a:p>
          <a:p>
            <a:r>
              <a:rPr lang="en-US" baseline="0" dirty="0" err="1"/>
              <a:t>Warfrin</a:t>
            </a:r>
            <a:r>
              <a:rPr lang="en-US" baseline="0" dirty="0"/>
              <a:t> study</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This is one simple</a:t>
            </a:r>
            <a:r>
              <a:rPr lang="en-US" baseline="0" dirty="0"/>
              <a:t> method to test the association between diseases and SNPs. It’s a chi-square test, but it’s not based on regression model.</a:t>
            </a:r>
          </a:p>
          <a:p>
            <a:endParaRPr lang="en-US" baseline="0" dirty="0"/>
          </a:p>
          <a:p>
            <a:r>
              <a:rPr lang="en-US" baseline="0" dirty="0"/>
              <a:t>P-value cutoff. 5E-8</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Instead</a:t>
            </a:r>
            <a:r>
              <a:rPr lang="en-US" baseline="0" dirty="0"/>
              <a:t> of significance, we also want to know the odds ratio.</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Another method to test the</a:t>
            </a:r>
            <a:r>
              <a:rPr lang="en-US" baseline="0" dirty="0"/>
              <a:t> significance of SNPs, logistic regression. It’s model based, so it’s more flexible. </a:t>
            </a:r>
          </a:p>
          <a:p>
            <a:r>
              <a:rPr lang="en-US" baseline="0" dirty="0"/>
              <a:t>Covariates.</a:t>
            </a:r>
          </a:p>
          <a:p>
            <a:r>
              <a:rPr lang="en-US" baseline="0" dirty="0"/>
              <a:t>Population stratification.</a:t>
            </a:r>
          </a:p>
          <a:p>
            <a:r>
              <a:rPr lang="en-US" baseline="0" dirty="0"/>
              <a:t>Self reported ethnicity is not accurate</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what does</a:t>
            </a:r>
            <a:r>
              <a:rPr lang="en-US" baseline="0" dirty="0"/>
              <a:t> the genetic data look like? You know, as human, we have 23 chromosome pairs. This is a pair of chromosomes. Each chromosome consists of two complementary strands. Because they are complementary, we only look at one strand. In this example, we look at green strand. This is the green strand from the first chromosome; this is the green strand from the second chromosome. The green strand is called one </a:t>
            </a:r>
            <a:r>
              <a:rPr lang="en-US" baseline="0" dirty="0" err="1"/>
              <a:t>haplotype</a:t>
            </a:r>
            <a:r>
              <a:rPr lang="en-US" baseline="0" dirty="0"/>
              <a:t>. So each person has two haplotypes for each chromosome pair. One from father, one from month. At the first location, we call it SNP1, the genotype of SNP1 is AA, the genotype of SNP2 is AA too, so on so forth. And the SNP consists of two alleles, the first allele is A, the second allele is A. If there is variation occurring between the two base pairs. We call it polymorphism. This is what genetic data look like.</a:t>
            </a:r>
          </a:p>
        </p:txBody>
      </p:sp>
      <p:sp>
        <p:nvSpPr>
          <p:cNvPr id="4" name="Slide Number Placeholder 3"/>
          <p:cNvSpPr>
            <a:spLocks noGrp="1"/>
          </p:cNvSpPr>
          <p:nvPr>
            <p:ph type="sldNum" sz="quarter" idx="10"/>
          </p:nvPr>
        </p:nvSpPr>
        <p:spPr/>
        <p:txBody>
          <a:bodyPr/>
          <a:lstStyle/>
          <a:p>
            <a:pPr>
              <a:defRPr/>
            </a:pPr>
            <a:fld id="{8A94AE95-3162-47FD-B8E3-0A956E6B3526}"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Genotype imputation.</a:t>
            </a:r>
            <a:r>
              <a:rPr lang="en-US" baseline="0" dirty="0"/>
              <a:t> The idea is to use genotypes at a few markers to infer genotypes at other unobserved markers. The reason is that all individuals have some missing SNPs, we can’t exclude the individuals with missing, otherwise we could end up with nothing left.</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The strategy</a:t>
            </a:r>
            <a:r>
              <a:rPr lang="en-US" baseline="0" dirty="0"/>
              <a:t> is to match the observed genotypes to the reference genotypes.</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 I’m not familiar with</a:t>
            </a:r>
            <a:r>
              <a:rPr lang="en-US" baseline="0" dirty="0"/>
              <a:t> this issue.</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Does</a:t>
            </a:r>
            <a:r>
              <a:rPr lang="en-US" baseline="0" dirty="0"/>
              <a:t> this really work? It actually works really well, although I’m not familiar with the underling algorithm.</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a:t>
            </a:r>
            <a:r>
              <a:rPr lang="en-US" baseline="0" dirty="0"/>
              <a:t> applied a series of methods to analyze the data. </a:t>
            </a:r>
          </a:p>
          <a:p>
            <a:r>
              <a:rPr lang="en-US" baseline="0" dirty="0"/>
              <a:t>Use principal components to adjust for population stratification</a:t>
            </a:r>
          </a:p>
          <a:p>
            <a:r>
              <a:rPr lang="en-US" baseline="0" dirty="0"/>
              <a:t>Use hidden Markov Model to impute genotypes.</a:t>
            </a:r>
          </a:p>
          <a:p>
            <a:r>
              <a:rPr lang="en-US" baseline="0" dirty="0"/>
              <a:t>Logistic regression and conditional analysis for association tests</a:t>
            </a:r>
          </a:p>
          <a:p>
            <a:r>
              <a:rPr lang="en-US" baseline="0" dirty="0"/>
              <a:t>Use fisher’s method to combine results from replication studies with original one</a:t>
            </a:r>
          </a:p>
          <a:p>
            <a:r>
              <a:rPr lang="en-US" baseline="0" dirty="0"/>
              <a:t>Finally, propose a new method to interpret the prediction using GWAS data</a:t>
            </a:r>
            <a:endParaRPr lang="en-US" dirty="0"/>
          </a:p>
        </p:txBody>
      </p:sp>
      <p:sp>
        <p:nvSpPr>
          <p:cNvPr id="4" name="Slide Number Placeholder 3"/>
          <p:cNvSpPr>
            <a:spLocks noGrp="1"/>
          </p:cNvSpPr>
          <p:nvPr>
            <p:ph type="sldNum" sz="quarter" idx="10"/>
          </p:nvPr>
        </p:nvSpPr>
        <p:spPr/>
        <p:txBody>
          <a:bodyPr/>
          <a:lstStyle/>
          <a:p>
            <a:pPr>
              <a:defRPr/>
            </a:pPr>
            <a:fld id="{8A94AE95-3162-47FD-B8E3-0A956E6B3526}" type="slidenum">
              <a:rPr lang="en-US" smtClean="0"/>
              <a:pPr>
                <a:defRPr/>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1"/>
          <p:cNvSpPr>
            <a:spLocks noGrp="1" noRot="1" noChangeAspect="1" noChangeArrowheads="1" noTextEdit="1"/>
          </p:cNvSpPr>
          <p:nvPr>
            <p:ph type="sldImg"/>
          </p:nvPr>
        </p:nvSpPr>
        <p:spPr bwMode="auto">
          <a:xfrm>
            <a:off x="1338263" y="914400"/>
            <a:ext cx="4179887" cy="3135313"/>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10595" name="Text Box 2"/>
          <p:cNvSpPr>
            <a:spLocks noGrp="1" noChangeArrowheads="1"/>
          </p:cNvSpPr>
          <p:nvPr>
            <p:ph type="body" idx="1"/>
          </p:nvPr>
        </p:nvSpPr>
        <p:spPr bwMode="auto">
          <a:xfrm>
            <a:off x="1046163" y="4352925"/>
            <a:ext cx="4770437" cy="3479800"/>
          </a:xfrm>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r>
              <a:rPr lang="en-US" dirty="0">
                <a:latin typeface="Calibri" charset="0"/>
                <a:ea typeface="ＭＳ Ｐゴシック" charset="0"/>
                <a:cs typeface="ＭＳ Ｐゴシック" charset="0"/>
              </a:rPr>
              <a:t>These</a:t>
            </a:r>
            <a:r>
              <a:rPr lang="en-US" baseline="0" dirty="0">
                <a:latin typeface="Calibri" charset="0"/>
                <a:ea typeface="ＭＳ Ｐゴシック" charset="0"/>
                <a:cs typeface="ＭＳ Ｐゴシック" charset="0"/>
              </a:rPr>
              <a:t> are the Q-Q plots, where each point represents a p-value for the association between the disease and one SNP. If all the SNPs are unrelated with the disease, it would be a straight line on the diagonal. So, this light blue line tells us these SNPs are unrelated with the disease, these a couple of ones are related. This light blue line is </a:t>
            </a:r>
            <a:r>
              <a:rPr lang="en-US" baseline="0" dirty="0" err="1">
                <a:latin typeface="Calibri" charset="0"/>
                <a:ea typeface="ＭＳ Ｐゴシック" charset="0"/>
                <a:cs typeface="ＭＳ Ｐゴシック" charset="0"/>
              </a:rPr>
              <a:t>kinda</a:t>
            </a:r>
            <a:r>
              <a:rPr lang="en-US" baseline="0" dirty="0">
                <a:latin typeface="Calibri" charset="0"/>
                <a:ea typeface="ＭＳ Ｐゴシック" charset="0"/>
                <a:cs typeface="ＭＳ Ｐゴシック" charset="0"/>
              </a:rPr>
              <a:t> the perfect QQ plot.</a:t>
            </a:r>
            <a:endParaRPr lang="en-US" dirty="0">
              <a:latin typeface="Calibri"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TextEdit="1"/>
          </p:cNvSpPr>
          <p:nvPr>
            <p:ph type="sldImg"/>
          </p:nvPr>
        </p:nvSpPr>
        <p:spPr bwMode="auto">
          <a:noFill/>
          <a:ln>
            <a:solidFill>
              <a:srgbClr val="000000"/>
            </a:solidFill>
            <a:miter lim="800000"/>
            <a:headEnd/>
            <a:tailEnd/>
          </a:ln>
        </p:spPr>
      </p:sp>
      <p:sp>
        <p:nvSpPr>
          <p:cNvPr id="51203" name="Rectangle 3"/>
          <p:cNvSpPr>
            <a:spLocks noGrp="1"/>
          </p:cNvSpPr>
          <p:nvPr>
            <p:ph type="body" idx="1"/>
          </p:nvPr>
        </p:nvSpPr>
        <p:spPr bwMode="auto">
          <a:noFill/>
        </p:spPr>
        <p:txBody>
          <a:bodyPr wrap="square" numCol="1" anchor="t" anchorCtr="0" compatLnSpc="1">
            <a:prstTxWarp prst="textNoShape">
              <a:avLst/>
            </a:prstTxWarp>
          </a:bodyPr>
          <a:lstStyle/>
          <a:p>
            <a:r>
              <a:rPr lang="en-US" dirty="0"/>
              <a:t>A successful</a:t>
            </a:r>
            <a:r>
              <a:rPr lang="en-US" baseline="0" dirty="0"/>
              <a:t> example, age related macular degeneration (AMD). This is people’s normal vision. These are patients with advanced AMD impairment.</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0956BF-35D6-DD40-B20B-9B41644A6C40}" type="slidenum">
              <a:rPr lang="en-US"/>
              <a:pPr/>
              <a:t>32</a:t>
            </a:fld>
            <a:endParaRPr lang="en-US"/>
          </a:p>
        </p:txBody>
      </p:sp>
      <p:sp>
        <p:nvSpPr>
          <p:cNvPr id="22138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213891" name="Rectangle 3"/>
          <p:cNvSpPr>
            <a:spLocks noGrp="1" noChangeArrowheads="1"/>
          </p:cNvSpPr>
          <p:nvPr>
            <p:ph type="body" idx="1"/>
          </p:nvPr>
        </p:nvSpPr>
        <p:spPr/>
        <p:txBody>
          <a:bodyPr/>
          <a:lstStyle/>
          <a:p>
            <a:r>
              <a:rPr lang="en-US" dirty="0"/>
              <a:t>This is the first GWAS</a:t>
            </a:r>
            <a:r>
              <a:rPr lang="en-US" baseline="0" dirty="0"/>
              <a:t> of AMD. As you can see the sample size is really small, but the finding is obvious. These are the top SNPs.</a:t>
            </a:r>
          </a:p>
          <a:p>
            <a:endParaRPr lang="en-US" baseline="0" dirty="0"/>
          </a:p>
          <a:p>
            <a:r>
              <a:rPr lang="en-US" baseline="0" dirty="0"/>
              <a:t>Multiple testing</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This is a later GWAS with larger sample size and more SNPs.</a:t>
            </a:r>
            <a:r>
              <a:rPr lang="en-US" baseline="0" dirty="0"/>
              <a:t> We got more signals. Y-axis is …; X-axis is …</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Check</a:t>
            </a:r>
            <a:r>
              <a:rPr lang="en-US" baseline="0" dirty="0"/>
              <a:t> out this latest meta-analysis of AMD with a huge sample size and a huge number of SNPs. Even more signals were found.</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Then we want</a:t>
            </a:r>
            <a:r>
              <a:rPr lang="en-US" baseline="0" dirty="0"/>
              <a:t> to find out if there is an association between disease and genetic variants. In this family tree, circle stands for female, square stands for male, black stands for disease, white stands for no-disease. These are the two </a:t>
            </a:r>
            <a:r>
              <a:rPr lang="en-US" baseline="0" dirty="0" err="1"/>
              <a:t>haplotypes</a:t>
            </a:r>
            <a:r>
              <a:rPr lang="en-US" baseline="0" dirty="0"/>
              <a:t> from each subject. As you can see, all the family members with disease have a portion of this black </a:t>
            </a:r>
            <a:r>
              <a:rPr lang="en-US" baseline="0" dirty="0" err="1"/>
              <a:t>haplotype</a:t>
            </a:r>
            <a:r>
              <a:rPr lang="en-US" baseline="0" dirty="0"/>
              <a:t>. So this black </a:t>
            </a:r>
            <a:r>
              <a:rPr lang="en-US" baseline="0" dirty="0" err="1"/>
              <a:t>haplotype</a:t>
            </a:r>
            <a:r>
              <a:rPr lang="en-US" baseline="0" dirty="0"/>
              <a:t> could be associated with the disease.</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Check</a:t>
            </a:r>
            <a:r>
              <a:rPr lang="en-US" baseline="0" dirty="0"/>
              <a:t> out this latest meta-analysis of AMD with a huge sample size and a huge number of SNPs. Even more signals were found.</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35</a:t>
            </a:fld>
            <a:endParaRPr lang="en-US"/>
          </a:p>
        </p:txBody>
      </p:sp>
    </p:spTree>
    <p:extLst>
      <p:ext uri="{BB962C8B-B14F-4D97-AF65-F5344CB8AC3E}">
        <p14:creationId xmlns:p14="http://schemas.microsoft.com/office/powerpoint/2010/main" val="966195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This</a:t>
            </a:r>
            <a:r>
              <a:rPr lang="en-US" baseline="0" dirty="0"/>
              <a:t> is the regional plot of the most significant SNP.</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37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TextEdit="1"/>
          </p:cNvSpPr>
          <p:nvPr>
            <p:ph type="sldImg"/>
          </p:nvPr>
        </p:nvSpPr>
        <p:spPr bwMode="auto">
          <a:noFill/>
          <a:ln>
            <a:solidFill>
              <a:srgbClr val="000000"/>
            </a:solidFill>
            <a:miter lim="800000"/>
            <a:headEnd/>
            <a:tailEnd/>
          </a:ln>
        </p:spPr>
      </p:sp>
      <p:sp>
        <p:nvSpPr>
          <p:cNvPr id="56323" name="Rectangle 3"/>
          <p:cNvSpPr>
            <a:spLocks noGrp="1"/>
          </p:cNvSpPr>
          <p:nvPr>
            <p:ph type="body" idx="1"/>
          </p:nvPr>
        </p:nvSpPr>
        <p:spPr bwMode="auto">
          <a:noFill/>
        </p:spPr>
        <p:txBody>
          <a:bodyPr wrap="square" numCol="1" anchor="t" anchorCtr="0" compatLnSpc="1">
            <a:prstTxWarp prst="textNoShape">
              <a:avLst/>
            </a:prstTxWarp>
          </a:bodyPr>
          <a:lstStyle/>
          <a:p>
            <a:r>
              <a:rPr lang="en-US" dirty="0"/>
              <a:t>These</a:t>
            </a:r>
            <a:r>
              <a:rPr lang="en-US" baseline="0" dirty="0"/>
              <a:t> are the steps of GWAS design.</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noFill/>
          <a:ln>
            <a:solidFill>
              <a:srgbClr val="000000"/>
            </a:solidFill>
            <a:miter lim="800000"/>
            <a:headEnd/>
            <a:tailEnd/>
          </a:ln>
        </p:spPr>
      </p:sp>
      <p:sp>
        <p:nvSpPr>
          <p:cNvPr id="57347"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TextEdit="1"/>
          </p:cNvSpPr>
          <p:nvPr>
            <p:ph type="sldImg"/>
          </p:nvPr>
        </p:nvSpPr>
        <p:spPr bwMode="auto">
          <a:noFill/>
          <a:ln>
            <a:solidFill>
              <a:srgbClr val="000000"/>
            </a:solidFill>
            <a:miter lim="800000"/>
            <a:headEnd/>
            <a:tailEnd/>
          </a:ln>
        </p:spPr>
      </p:sp>
      <p:sp>
        <p:nvSpPr>
          <p:cNvPr id="58371"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bwMode="auto">
          <a:noFill/>
          <a:ln>
            <a:solidFill>
              <a:srgbClr val="000000"/>
            </a:solidFill>
            <a:miter lim="800000"/>
            <a:headEnd/>
            <a:tailEnd/>
          </a:ln>
        </p:spPr>
      </p:sp>
      <p:sp>
        <p:nvSpPr>
          <p:cNvPr id="59395"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p:spPr>
      </p:sp>
      <p:sp>
        <p:nvSpPr>
          <p:cNvPr id="60419"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bwMode="auto">
          <a:noFill/>
          <a:ln>
            <a:solidFill>
              <a:srgbClr val="000000"/>
            </a:solidFill>
            <a:miter lim="800000"/>
            <a:headEnd/>
            <a:tailEnd/>
          </a:ln>
        </p:spPr>
      </p:sp>
      <p:sp>
        <p:nvSpPr>
          <p:cNvPr id="61443"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TextEdit="1"/>
          </p:cNvSpPr>
          <p:nvPr>
            <p:ph type="sldImg"/>
          </p:nvPr>
        </p:nvSpPr>
        <p:spPr bwMode="auto">
          <a:noFill/>
          <a:ln>
            <a:solidFill>
              <a:srgbClr val="000000"/>
            </a:solidFill>
            <a:miter lim="800000"/>
            <a:headEnd/>
            <a:tailEnd/>
          </a:ln>
        </p:spPr>
      </p:sp>
      <p:sp>
        <p:nvSpPr>
          <p:cNvPr id="62467"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Here is another example, instead</a:t>
            </a:r>
            <a:r>
              <a:rPr lang="en-US" baseline="0" dirty="0"/>
              <a:t> of families, we look at the genetic variants in population. All cases have the allele A6 which could be associated with disease.</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Another example,</a:t>
            </a:r>
            <a:r>
              <a:rPr lang="en-US" baseline="0" dirty="0"/>
              <a:t> Mutations which disrupt NOD2 are much more common in </a:t>
            </a:r>
            <a:r>
              <a:rPr lang="en-US" baseline="0" dirty="0" err="1"/>
              <a:t>Crohn’s</a:t>
            </a:r>
            <a:r>
              <a:rPr lang="en-US" baseline="0" dirty="0"/>
              <a:t> patients. These are the amino acid mutation and this mutation is determined by genes.</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9216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latin typeface="Helvetica" charset="0"/>
                <a:ea typeface="ＭＳ Ｐゴシック" charset="0"/>
                <a:cs typeface="ＭＳ Ｐゴシック" charset="0"/>
              </a:rPr>
              <a:t>We can use SNPs to track predisposition to</a:t>
            </a:r>
            <a:r>
              <a:rPr lang="en-US" baseline="0" dirty="0">
                <a:latin typeface="Helvetica" charset="0"/>
                <a:ea typeface="ＭＳ Ｐゴシック" charset="0"/>
                <a:cs typeface="ＭＳ Ｐゴシック" charset="0"/>
              </a:rPr>
              <a:t> Disease. This is a good flow chart, we first sequence DNA from different individuals, then we find . . . In normal population the ratio between SNP1G and SNP1A is like this, while in disease samples, the ratio is quite different, so this SNP could be associated with the disease.</a:t>
            </a:r>
            <a:endParaRPr lang="en-US" dirty="0">
              <a:latin typeface="Helvetica"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A94AE95-3162-47FD-B8E3-0A956E6B3526}" type="slidenum">
              <a:rPr lang="en-US" smtClean="0"/>
              <a:pPr>
                <a:defRPr/>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can use SNPs to study complex diseases.</a:t>
            </a:r>
            <a:r>
              <a:rPr lang="en-US" baseline="0" dirty="0"/>
              <a:t> </a:t>
            </a:r>
            <a:r>
              <a:rPr lang="en-US" dirty="0"/>
              <a:t>Assume</a:t>
            </a:r>
            <a:r>
              <a:rPr lang="en-US" baseline="0" dirty="0"/>
              <a:t> we already have the genotypes for many samples, we can study the association between disease and SNPs using statistical models. SNPs are valuable resource that we can use to identify regions of genome that cause disease</a:t>
            </a:r>
            <a:endParaRPr lang="en-US" dirty="0"/>
          </a:p>
        </p:txBody>
      </p:sp>
      <p:sp>
        <p:nvSpPr>
          <p:cNvPr id="4" name="Slide Number Placeholder 3"/>
          <p:cNvSpPr>
            <a:spLocks noGrp="1"/>
          </p:cNvSpPr>
          <p:nvPr>
            <p:ph type="sldNum" sz="quarter" idx="10"/>
          </p:nvPr>
        </p:nvSpPr>
        <p:spPr/>
        <p:txBody>
          <a:bodyPr/>
          <a:lstStyle/>
          <a:p>
            <a:pPr>
              <a:defRPr/>
            </a:pPr>
            <a:fld id="{8A94AE95-3162-47FD-B8E3-0A956E6B3526}" type="slidenum">
              <a:rPr lang="en-US" smtClean="0"/>
              <a:pPr>
                <a:defRPr/>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 It</a:t>
            </a:r>
            <a:r>
              <a:rPr lang="en-US" baseline="0" dirty="0"/>
              <a:t> means we need to exam SNP1, SNP2 … one after another. </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C7276E-8AF6-DD4B-87B7-53D543FA5D3A}" type="datetimeFigureOut">
              <a:rPr lang="en-US" smtClean="0"/>
              <a:pPr/>
              <a:t>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3248703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C7276E-8AF6-DD4B-87B7-53D543FA5D3A}" type="datetimeFigureOut">
              <a:rPr lang="en-US" smtClean="0"/>
              <a:pPr/>
              <a:t>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750138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C7276E-8AF6-DD4B-87B7-53D543FA5D3A}" type="datetimeFigureOut">
              <a:rPr lang="en-US" smtClean="0"/>
              <a:pPr/>
              <a:t>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2827336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30425"/>
            <a:ext cx="7543800" cy="1470025"/>
          </a:xfrm>
        </p:spPr>
        <p:txBody>
          <a:bodyPr/>
          <a:lstStyle/>
          <a:p>
            <a:r>
              <a:rPr lang="en-US"/>
              <a:t>Click to edit Master title style</a:t>
            </a:r>
          </a:p>
        </p:txBody>
      </p:sp>
      <p:sp>
        <p:nvSpPr>
          <p:cNvPr id="3" name="Subtitle 2"/>
          <p:cNvSpPr>
            <a:spLocks noGrp="1"/>
          </p:cNvSpPr>
          <p:nvPr>
            <p:ph type="subTitle" idx="1"/>
          </p:nvPr>
        </p:nvSpPr>
        <p:spPr>
          <a:xfrm>
            <a:off x="20955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989602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39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4395787"/>
            <a:ext cx="75438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524000" y="2895600"/>
            <a:ext cx="75438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00035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14488" y="1219200"/>
            <a:ext cx="3611562"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78450" y="1219200"/>
            <a:ext cx="361315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992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47800" y="1447800"/>
            <a:ext cx="3810000" cy="727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799" y="2174875"/>
            <a:ext cx="381000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257800" y="1447800"/>
            <a:ext cx="4326764" cy="727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257800" y="2174875"/>
            <a:ext cx="432676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1145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45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274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1185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C7276E-8AF6-DD4B-87B7-53D543FA5D3A}" type="datetimeFigureOut">
              <a:rPr lang="en-US" smtClean="0"/>
              <a:pPr/>
              <a:t>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744053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67000"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670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667000"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13670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295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48513" y="228600"/>
            <a:ext cx="1843087"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14488" y="228600"/>
            <a:ext cx="5381625"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3674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ea typeface="ＭＳ Ｐゴシック" charset="-128"/>
                <a:cs typeface="ＭＳ Ｐゴシック" charset="-128"/>
              </a:defRPr>
            </a:lvl1pPr>
          </a:lstStyle>
          <a:p>
            <a:pPr fontAlgn="base">
              <a:spcBef>
                <a:spcPct val="0"/>
              </a:spcBef>
              <a:spcAft>
                <a:spcPct val="0"/>
              </a:spcAft>
              <a:defRPr/>
            </a:pPr>
            <a:endParaRPr lang="en-US">
              <a:solidFill>
                <a:srgbClr val="000000"/>
              </a:solidFill>
              <a:latin typeface="Arial" charset="0"/>
            </a:endParaRPr>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vert="horz" wrap="square" lIns="91440" tIns="45720" rIns="91440" bIns="45720" numCol="1" anchor="t" anchorCtr="0" compatLnSpc="1">
            <a:prstTxWarp prst="textNoShape">
              <a:avLst/>
            </a:prstTxWarp>
          </a:bodyPr>
          <a:lstStyle>
            <a:lvl1pPr>
              <a:defRPr>
                <a:ea typeface="ＭＳ Ｐゴシック" charset="-128"/>
                <a:cs typeface="ＭＳ Ｐゴシック" charset="-128"/>
              </a:defRPr>
            </a:lvl1pPr>
          </a:lstStyle>
          <a:p>
            <a:pPr fontAlgn="base">
              <a:spcBef>
                <a:spcPct val="0"/>
              </a:spcBef>
              <a:spcAft>
                <a:spcPct val="0"/>
              </a:spcAft>
              <a:defRPr/>
            </a:pPr>
            <a:endParaRPr lang="en-US">
              <a:solidFill>
                <a:srgbClr val="000000"/>
              </a:solidFill>
              <a:latin typeface="Arial" charset="0"/>
            </a:endParaRPr>
          </a:p>
        </p:txBody>
      </p:sp>
      <p:sp>
        <p:nvSpPr>
          <p:cNvPr id="5"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pPr fontAlgn="base">
              <a:spcBef>
                <a:spcPct val="0"/>
              </a:spcBef>
              <a:spcAft>
                <a:spcPct val="0"/>
              </a:spcAft>
            </a:pPr>
            <a:fld id="{53D27261-B84E-E34C-BC72-2B61B32CAA4A}" type="slidenum">
              <a:rPr lang="en-US" smtClean="0">
                <a:solidFill>
                  <a:srgbClr val="000000"/>
                </a:solidFill>
                <a:latin typeface="Arial" charset="0"/>
                <a:ea typeface="ＭＳ Ｐゴシック" charset="0"/>
                <a:cs typeface="ＭＳ Ｐゴシック" charset="0"/>
              </a:rPr>
              <a:pPr fontAlgn="base">
                <a:spcBef>
                  <a:spcPct val="0"/>
                </a:spcBef>
                <a:spcAft>
                  <a:spcPct val="0"/>
                </a:spcAft>
              </a:pPr>
              <a:t>‹#›</a:t>
            </a:fld>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2674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00200" y="228600"/>
            <a:ext cx="6934200" cy="685800"/>
          </a:xfrm>
        </p:spPr>
        <p:txBody>
          <a:bodyPr/>
          <a:lstStyle/>
          <a:p>
            <a:r>
              <a:rPr lang="en-US"/>
              <a:t>Click to edit Master title style</a:t>
            </a:r>
          </a:p>
        </p:txBody>
      </p:sp>
      <p:sp>
        <p:nvSpPr>
          <p:cNvPr id="3" name="Table Placeholder 2"/>
          <p:cNvSpPr>
            <a:spLocks noGrp="1"/>
          </p:cNvSpPr>
          <p:nvPr>
            <p:ph type="tbl" idx="1"/>
          </p:nvPr>
        </p:nvSpPr>
        <p:spPr>
          <a:xfrm>
            <a:off x="1447800" y="1219200"/>
            <a:ext cx="7391400" cy="5334000"/>
          </a:xfrm>
        </p:spPr>
        <p:txBody>
          <a:bodyPr/>
          <a:lstStyle/>
          <a:p>
            <a:pPr lvl="0"/>
            <a:r>
              <a:rPr lang="en-US" noProof="0"/>
              <a:t>Click icon to add table</a:t>
            </a:r>
          </a:p>
        </p:txBody>
      </p:sp>
    </p:spTree>
    <p:extLst>
      <p:ext uri="{BB962C8B-B14F-4D97-AF65-F5344CB8AC3E}">
        <p14:creationId xmlns:p14="http://schemas.microsoft.com/office/powerpoint/2010/main" val="574872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C7276E-8AF6-DD4B-87B7-53D543FA5D3A}" type="datetimeFigureOut">
              <a:rPr lang="en-US" smtClean="0"/>
              <a:pPr/>
              <a:t>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1057769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C7276E-8AF6-DD4B-87B7-53D543FA5D3A}" type="datetimeFigureOut">
              <a:rPr lang="en-US" smtClean="0"/>
              <a:pPr/>
              <a:t>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354611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C7276E-8AF6-DD4B-87B7-53D543FA5D3A}" type="datetimeFigureOut">
              <a:rPr lang="en-US" smtClean="0"/>
              <a:pPr/>
              <a:t>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2043928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C7276E-8AF6-DD4B-87B7-53D543FA5D3A}" type="datetimeFigureOut">
              <a:rPr lang="en-US" smtClean="0"/>
              <a:pPr/>
              <a:t>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2408899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C7276E-8AF6-DD4B-87B7-53D543FA5D3A}" type="datetimeFigureOut">
              <a:rPr lang="en-US" smtClean="0"/>
              <a:pPr/>
              <a:t>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397786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C7276E-8AF6-DD4B-87B7-53D543FA5D3A}" type="datetimeFigureOut">
              <a:rPr lang="en-US" smtClean="0"/>
              <a:pPr/>
              <a:t>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1110552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C7276E-8AF6-DD4B-87B7-53D543FA5D3A}" type="datetimeFigureOut">
              <a:rPr lang="en-US" smtClean="0"/>
              <a:pPr/>
              <a:t>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2808221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jpeg"/><Relationship Id="rId2" Type="http://schemas.openxmlformats.org/officeDocument/2006/relationships/slideLayout" Target="../slideLayouts/slideLayout13.xml"/><Relationship Id="rId16" Type="http://schemas.openxmlformats.org/officeDocument/2006/relationships/hyperlink" Target="http://creativecommons.org/licenses/by/3.0/"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7276E-8AF6-DD4B-87B7-53D543FA5D3A}" type="datetimeFigureOut">
              <a:rPr lang="en-US" smtClean="0"/>
              <a:pPr/>
              <a:t>2/8/19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7E22-74C2-A341-974E-F46DFDE6247C}" type="slidenum">
              <a:rPr lang="en-US" smtClean="0"/>
              <a:pPr/>
              <a:t>‹#›</a:t>
            </a:fld>
            <a:endParaRPr lang="en-US"/>
          </a:p>
        </p:txBody>
      </p:sp>
    </p:spTree>
    <p:extLst>
      <p:ext uri="{BB962C8B-B14F-4D97-AF65-F5344CB8AC3E}">
        <p14:creationId xmlns:p14="http://schemas.microsoft.com/office/powerpoint/2010/main" val="1111145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446213" y="279400"/>
            <a:ext cx="7697787" cy="584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lvl="0"/>
            <a:r>
              <a:rPr lang="en-US"/>
              <a:t>Click to edit Master title style</a:t>
            </a:r>
          </a:p>
        </p:txBody>
      </p:sp>
      <p:sp>
        <p:nvSpPr>
          <p:cNvPr id="3075" name="Rectangle 3"/>
          <p:cNvSpPr>
            <a:spLocks noGrp="1" noChangeArrowheads="1"/>
          </p:cNvSpPr>
          <p:nvPr>
            <p:ph type="body" idx="1"/>
          </p:nvPr>
        </p:nvSpPr>
        <p:spPr bwMode="auto">
          <a:xfrm>
            <a:off x="1446213" y="1143000"/>
            <a:ext cx="7697787" cy="5334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076"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44621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7" name="Line 5"/>
          <p:cNvSpPr>
            <a:spLocks noChangeShapeType="1"/>
          </p:cNvSpPr>
          <p:nvPr/>
        </p:nvSpPr>
        <p:spPr bwMode="auto">
          <a:xfrm>
            <a:off x="2071688" y="1066800"/>
            <a:ext cx="6477000" cy="0"/>
          </a:xfrm>
          <a:prstGeom prst="line">
            <a:avLst/>
          </a:prstGeom>
          <a:noFill/>
          <a:ln w="19050">
            <a:solidFill>
              <a:srgbClr val="EEA86B"/>
            </a:solidFill>
            <a:round/>
            <a:headEnd/>
            <a:tailEnd/>
          </a:ln>
          <a:effectLst/>
        </p:spPr>
        <p:txBody>
          <a:bodyPr wrap="none" anchor="ctr"/>
          <a:lstStyle/>
          <a:p>
            <a:pPr>
              <a:defRPr/>
            </a:pPr>
            <a:endParaRPr lang="en-US">
              <a:solidFill>
                <a:srgbClr val="000000"/>
              </a:solidFill>
              <a:latin typeface="Arial"/>
              <a:ea typeface="ＭＳ Ｐゴシック" charset="0"/>
              <a:cs typeface="ＭＳ Ｐゴシック" charset="0"/>
            </a:endParaRPr>
          </a:p>
        </p:txBody>
      </p:sp>
      <p:pic>
        <p:nvPicPr>
          <p:cNvPr id="3078" name="Picture 6" descr="CC by DB 2010.jpg">
            <a:hlinkClick r:id="rId16"/>
          </p:cNvPr>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6781800" y="6572250"/>
            <a:ext cx="2362200"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06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200">
          <a:solidFill>
            <a:srgbClr val="804000"/>
          </a:solidFill>
          <a:latin typeface="Palatino"/>
          <a:ea typeface="ＭＳ Ｐゴシック" charset="-128"/>
          <a:cs typeface="Palatino"/>
        </a:defRPr>
      </a:lvl1pPr>
      <a:lvl2pPr algn="ctr" rtl="0" eaLnBrk="0" fontAlgn="base" hangingPunct="0">
        <a:spcBef>
          <a:spcPct val="0"/>
        </a:spcBef>
        <a:spcAft>
          <a:spcPct val="0"/>
        </a:spcAft>
        <a:defRPr sz="3200">
          <a:solidFill>
            <a:srgbClr val="804000"/>
          </a:solidFill>
          <a:latin typeface="Palatino" charset="0"/>
          <a:ea typeface="ＭＳ Ｐゴシック" charset="-128"/>
          <a:cs typeface="Palatino" charset="0"/>
        </a:defRPr>
      </a:lvl2pPr>
      <a:lvl3pPr algn="ctr" rtl="0" eaLnBrk="0" fontAlgn="base" hangingPunct="0">
        <a:spcBef>
          <a:spcPct val="0"/>
        </a:spcBef>
        <a:spcAft>
          <a:spcPct val="0"/>
        </a:spcAft>
        <a:defRPr sz="3200">
          <a:solidFill>
            <a:srgbClr val="804000"/>
          </a:solidFill>
          <a:latin typeface="Palatino" charset="0"/>
          <a:ea typeface="ＭＳ Ｐゴシック" charset="-128"/>
          <a:cs typeface="Palatino" charset="0"/>
        </a:defRPr>
      </a:lvl3pPr>
      <a:lvl4pPr algn="ctr" rtl="0" eaLnBrk="0" fontAlgn="base" hangingPunct="0">
        <a:spcBef>
          <a:spcPct val="0"/>
        </a:spcBef>
        <a:spcAft>
          <a:spcPct val="0"/>
        </a:spcAft>
        <a:defRPr sz="3200">
          <a:solidFill>
            <a:srgbClr val="804000"/>
          </a:solidFill>
          <a:latin typeface="Palatino" charset="0"/>
          <a:ea typeface="ＭＳ Ｐゴシック" charset="-128"/>
          <a:cs typeface="Palatino" charset="0"/>
        </a:defRPr>
      </a:lvl4pPr>
      <a:lvl5pPr algn="ctr" rtl="0" eaLnBrk="0" fontAlgn="base" hangingPunct="0">
        <a:spcBef>
          <a:spcPct val="0"/>
        </a:spcBef>
        <a:spcAft>
          <a:spcPct val="0"/>
        </a:spcAft>
        <a:defRPr sz="3200">
          <a:solidFill>
            <a:srgbClr val="804000"/>
          </a:solidFill>
          <a:latin typeface="Palatino" charset="0"/>
          <a:ea typeface="ＭＳ Ｐゴシック" charset="-128"/>
          <a:cs typeface="Palatino" charset="0"/>
        </a:defRPr>
      </a:lvl5pPr>
      <a:lvl6pPr marL="457200" algn="ctr" rtl="0" eaLnBrk="1" fontAlgn="base" hangingPunct="1">
        <a:spcBef>
          <a:spcPct val="0"/>
        </a:spcBef>
        <a:spcAft>
          <a:spcPct val="0"/>
        </a:spcAft>
        <a:defRPr sz="3200">
          <a:solidFill>
            <a:srgbClr val="804000"/>
          </a:solidFill>
          <a:latin typeface="Arial" charset="0"/>
        </a:defRPr>
      </a:lvl6pPr>
      <a:lvl7pPr marL="914400" algn="ctr" rtl="0" eaLnBrk="1" fontAlgn="base" hangingPunct="1">
        <a:spcBef>
          <a:spcPct val="0"/>
        </a:spcBef>
        <a:spcAft>
          <a:spcPct val="0"/>
        </a:spcAft>
        <a:defRPr sz="3200">
          <a:solidFill>
            <a:srgbClr val="804000"/>
          </a:solidFill>
          <a:latin typeface="Arial" charset="0"/>
        </a:defRPr>
      </a:lvl7pPr>
      <a:lvl8pPr marL="1371600" algn="ctr" rtl="0" eaLnBrk="1" fontAlgn="base" hangingPunct="1">
        <a:spcBef>
          <a:spcPct val="0"/>
        </a:spcBef>
        <a:spcAft>
          <a:spcPct val="0"/>
        </a:spcAft>
        <a:defRPr sz="3200">
          <a:solidFill>
            <a:srgbClr val="804000"/>
          </a:solidFill>
          <a:latin typeface="Arial" charset="0"/>
        </a:defRPr>
      </a:lvl8pPr>
      <a:lvl9pPr marL="1828800" algn="ctr" rtl="0" eaLnBrk="1" fontAlgn="base" hangingPunct="1">
        <a:spcBef>
          <a:spcPct val="0"/>
        </a:spcBef>
        <a:spcAft>
          <a:spcPct val="0"/>
        </a:spcAft>
        <a:defRPr sz="3200">
          <a:solidFill>
            <a:srgbClr val="804000"/>
          </a:solidFill>
          <a:latin typeface="Arial" charset="0"/>
        </a:defRPr>
      </a:lvl9pPr>
    </p:titleStyle>
    <p:bodyStyle>
      <a:lvl1pPr marL="342900" indent="-342900" algn="l" rtl="0" eaLnBrk="0" fontAlgn="base" hangingPunct="0">
        <a:spcBef>
          <a:spcPct val="20000"/>
        </a:spcBef>
        <a:spcAft>
          <a:spcPct val="0"/>
        </a:spcAft>
        <a:buChar char="•"/>
        <a:defRPr sz="2800">
          <a:solidFill>
            <a:srgbClr val="804000"/>
          </a:solidFill>
          <a:latin typeface="Palatino"/>
          <a:ea typeface="ＭＳ Ｐゴシック" charset="-128"/>
          <a:cs typeface="Palatino"/>
        </a:defRPr>
      </a:lvl1pPr>
      <a:lvl2pPr marL="742950" indent="-285750" algn="l" rtl="0" eaLnBrk="0" fontAlgn="base" hangingPunct="0">
        <a:spcBef>
          <a:spcPct val="20000"/>
        </a:spcBef>
        <a:spcAft>
          <a:spcPct val="0"/>
        </a:spcAft>
        <a:buSzPct val="75000"/>
        <a:buFont typeface="Courier New" charset="0"/>
        <a:buChar char="o"/>
        <a:defRPr sz="2400">
          <a:solidFill>
            <a:srgbClr val="804000"/>
          </a:solidFill>
          <a:latin typeface="Palatino"/>
          <a:ea typeface="ＭＳ Ｐゴシック" charset="-128"/>
          <a:cs typeface="Palatino"/>
        </a:defRPr>
      </a:lvl2pPr>
      <a:lvl3pPr marL="1085850" indent="-228600" algn="l" rtl="0" eaLnBrk="0" fontAlgn="base" hangingPunct="0">
        <a:spcBef>
          <a:spcPct val="20000"/>
        </a:spcBef>
        <a:spcAft>
          <a:spcPct val="0"/>
        </a:spcAft>
        <a:buFont typeface="Wingdings" charset="0"/>
        <a:buChar char="§"/>
        <a:defRPr sz="2000">
          <a:solidFill>
            <a:srgbClr val="804000"/>
          </a:solidFill>
          <a:latin typeface="Palatino"/>
          <a:ea typeface="ＭＳ Ｐゴシック" charset="-128"/>
          <a:cs typeface="Palatino"/>
        </a:defRPr>
      </a:lvl3pPr>
      <a:lvl4pPr marL="1428750" indent="-228600" algn="l" rtl="0" eaLnBrk="0" fontAlgn="base" hangingPunct="0">
        <a:spcBef>
          <a:spcPct val="20000"/>
        </a:spcBef>
        <a:spcAft>
          <a:spcPct val="0"/>
        </a:spcAft>
        <a:buSzPct val="50000"/>
        <a:buFont typeface="Wingdings" charset="0"/>
        <a:buChar char="q"/>
        <a:defRPr>
          <a:solidFill>
            <a:srgbClr val="804000"/>
          </a:solidFill>
          <a:latin typeface="Palatino"/>
          <a:ea typeface="ＭＳ Ｐゴシック" charset="-128"/>
          <a:cs typeface="Palatino"/>
        </a:defRPr>
      </a:lvl4pPr>
      <a:lvl5pPr marL="1771650" indent="-228600" algn="l" rtl="0" eaLnBrk="0" fontAlgn="base" hangingPunct="0">
        <a:spcBef>
          <a:spcPct val="20000"/>
        </a:spcBef>
        <a:spcAft>
          <a:spcPct val="0"/>
        </a:spcAft>
        <a:buFont typeface="Times" charset="0"/>
        <a:buChar char="•"/>
        <a:defRPr sz="1600">
          <a:solidFill>
            <a:srgbClr val="804000"/>
          </a:solidFill>
          <a:latin typeface="Palatino"/>
          <a:ea typeface="ＭＳ Ｐゴシック" charset="-128"/>
          <a:cs typeface="Palatino"/>
        </a:defRPr>
      </a:lvl5pPr>
      <a:lvl6pPr marL="2228850" indent="-228600" algn="l" rtl="0" eaLnBrk="1" fontAlgn="base" hangingPunct="1">
        <a:spcBef>
          <a:spcPct val="20000"/>
        </a:spcBef>
        <a:spcAft>
          <a:spcPct val="0"/>
        </a:spcAft>
        <a:buFont typeface="Times" charset="0"/>
        <a:buChar char="•"/>
        <a:defRPr sz="1600">
          <a:solidFill>
            <a:srgbClr val="804000"/>
          </a:solidFill>
          <a:latin typeface="+mn-lt"/>
          <a:ea typeface="ＭＳ Ｐゴシック" charset="-128"/>
        </a:defRPr>
      </a:lvl6pPr>
      <a:lvl7pPr marL="2686050" indent="-228600" algn="l" rtl="0" eaLnBrk="1" fontAlgn="base" hangingPunct="1">
        <a:spcBef>
          <a:spcPct val="20000"/>
        </a:spcBef>
        <a:spcAft>
          <a:spcPct val="0"/>
        </a:spcAft>
        <a:buFont typeface="Times" charset="0"/>
        <a:buChar char="•"/>
        <a:defRPr sz="1600">
          <a:solidFill>
            <a:srgbClr val="804000"/>
          </a:solidFill>
          <a:latin typeface="+mn-lt"/>
          <a:ea typeface="ＭＳ Ｐゴシック" charset="-128"/>
        </a:defRPr>
      </a:lvl7pPr>
      <a:lvl8pPr marL="3143250" indent="-228600" algn="l" rtl="0" eaLnBrk="1" fontAlgn="base" hangingPunct="1">
        <a:spcBef>
          <a:spcPct val="20000"/>
        </a:spcBef>
        <a:spcAft>
          <a:spcPct val="0"/>
        </a:spcAft>
        <a:buFont typeface="Times" charset="0"/>
        <a:buChar char="•"/>
        <a:defRPr sz="1600">
          <a:solidFill>
            <a:srgbClr val="804000"/>
          </a:solidFill>
          <a:latin typeface="+mn-lt"/>
          <a:ea typeface="ＭＳ Ｐゴシック" charset="-128"/>
        </a:defRPr>
      </a:lvl8pPr>
      <a:lvl9pPr marL="3600450" indent="-228600" algn="l" rtl="0" eaLnBrk="1" fontAlgn="base" hangingPunct="1">
        <a:spcBef>
          <a:spcPct val="20000"/>
        </a:spcBef>
        <a:spcAft>
          <a:spcPct val="0"/>
        </a:spcAft>
        <a:buFont typeface="Times" charset="0"/>
        <a:buChar char="•"/>
        <a:defRPr sz="1600">
          <a:solidFill>
            <a:srgbClr val="804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4.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pngu.mgh.harvard.edu/~purcell/plink/" TargetMode="External"/><Relationship Id="rId2" Type="http://schemas.openxmlformats.org/officeDocument/2006/relationships/hyperlink" Target="http://www.genome.gov/gwastudi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62982"/>
            <a:ext cx="7772400" cy="1470025"/>
          </a:xfrm>
        </p:spPr>
        <p:txBody>
          <a:bodyPr/>
          <a:lstStyle/>
          <a:p>
            <a:r>
              <a:rPr lang="en-US" dirty="0"/>
              <a:t>Genome-wide Association Study</a:t>
            </a:r>
          </a:p>
        </p:txBody>
      </p:sp>
      <p:sp>
        <p:nvSpPr>
          <p:cNvPr id="3" name="Subtitle 2"/>
          <p:cNvSpPr>
            <a:spLocks noGrp="1"/>
          </p:cNvSpPr>
          <p:nvPr>
            <p:ph type="subTitle" idx="1"/>
          </p:nvPr>
        </p:nvSpPr>
        <p:spPr>
          <a:xfrm>
            <a:off x="1371600" y="3104878"/>
            <a:ext cx="6400800" cy="664234"/>
          </a:xfrm>
        </p:spPr>
        <p:txBody>
          <a:bodyPr/>
          <a:lstStyle/>
          <a:p>
            <a:r>
              <a:rPr lang="en-US" dirty="0"/>
              <a:t>02/11/2019</a:t>
            </a:r>
          </a:p>
        </p:txBody>
      </p:sp>
      <p:pic>
        <p:nvPicPr>
          <p:cNvPr id="4" name="Picture 3"/>
          <p:cNvPicPr>
            <a:picLocks noChangeAspect="1"/>
          </p:cNvPicPr>
          <p:nvPr/>
        </p:nvPicPr>
        <p:blipFill>
          <a:blip r:embed="rId3"/>
          <a:stretch>
            <a:fillRect/>
          </a:stretch>
        </p:blipFill>
        <p:spPr>
          <a:xfrm>
            <a:off x="7162800" y="4898641"/>
            <a:ext cx="1981200" cy="1981200"/>
          </a:xfrm>
          <a:prstGeom prst="rect">
            <a:avLst/>
          </a:prstGeom>
        </p:spPr>
      </p:pic>
      <p:pic>
        <p:nvPicPr>
          <p:cNvPr id="5" name="Picture 4"/>
          <p:cNvPicPr>
            <a:picLocks noChangeAspect="1"/>
          </p:cNvPicPr>
          <p:nvPr/>
        </p:nvPicPr>
        <p:blipFill>
          <a:blip r:embed="rId4"/>
          <a:stretch>
            <a:fillRect/>
          </a:stretch>
        </p:blipFill>
        <p:spPr>
          <a:xfrm>
            <a:off x="27152" y="4731710"/>
            <a:ext cx="2106448" cy="2134785"/>
          </a:xfrm>
          <a:prstGeom prst="rect">
            <a:avLst/>
          </a:prstGeom>
        </p:spPr>
      </p:pic>
      <p:sp>
        <p:nvSpPr>
          <p:cNvPr id="6" name="Subtitle 2"/>
          <p:cNvSpPr txBox="1">
            <a:spLocks/>
          </p:cNvSpPr>
          <p:nvPr/>
        </p:nvSpPr>
        <p:spPr>
          <a:xfrm>
            <a:off x="2133600" y="4518646"/>
            <a:ext cx="5029200" cy="183841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dirty="0">
                <a:solidFill>
                  <a:srgbClr val="000000"/>
                </a:solidFill>
              </a:rPr>
              <a:t>Qi Yan</a:t>
            </a:r>
          </a:p>
          <a:p>
            <a:r>
              <a:rPr lang="en-US" sz="1800" dirty="0">
                <a:solidFill>
                  <a:srgbClr val="000000"/>
                </a:solidFill>
              </a:rPr>
              <a:t>Department of Pediatrics</a:t>
            </a:r>
          </a:p>
          <a:p>
            <a:r>
              <a:rPr lang="en-US" sz="1800" dirty="0">
                <a:solidFill>
                  <a:srgbClr val="000000"/>
                </a:solidFill>
              </a:rPr>
              <a:t>Children’s Hospital of Pittsburgh of UPMC</a:t>
            </a:r>
          </a:p>
          <a:p>
            <a:r>
              <a:rPr lang="en-US" sz="1800" dirty="0">
                <a:solidFill>
                  <a:srgbClr val="000000"/>
                </a:solidFill>
              </a:rPr>
              <a:t>University of Pittsburgh</a:t>
            </a:r>
          </a:p>
        </p:txBody>
      </p:sp>
    </p:spTree>
    <p:extLst>
      <p:ext uri="{BB962C8B-B14F-4D97-AF65-F5344CB8AC3E}">
        <p14:creationId xmlns:p14="http://schemas.microsoft.com/office/powerpoint/2010/main" val="404577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Association Studies and Linkage Disequilibrium</a:t>
            </a:r>
          </a:p>
        </p:txBody>
      </p:sp>
      <p:pic>
        <p:nvPicPr>
          <p:cNvPr id="4" name="Content Placeholder 3"/>
          <p:cNvPicPr>
            <a:picLocks noGrp="1" noChangeAspect="1"/>
          </p:cNvPicPr>
          <p:nvPr>
            <p:ph idx="1"/>
          </p:nvPr>
        </p:nvPicPr>
        <p:blipFill>
          <a:blip r:embed="rId3"/>
          <a:srcRect t="-3037" b="-3037"/>
          <a:stretch>
            <a:fillRect/>
          </a:stretch>
        </p:blipFill>
        <p:spPr/>
      </p:pic>
    </p:spTree>
    <p:extLst>
      <p:ext uri="{BB962C8B-B14F-4D97-AF65-F5344CB8AC3E}">
        <p14:creationId xmlns:p14="http://schemas.microsoft.com/office/powerpoint/2010/main" val="2527834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Linkage Disequilibrium (LD)</a:t>
            </a:r>
          </a:p>
        </p:txBody>
      </p:sp>
      <p:pic>
        <p:nvPicPr>
          <p:cNvPr id="4" name="Content Placeholder 3"/>
          <p:cNvPicPr>
            <a:picLocks noGrp="1" noChangeAspect="1"/>
          </p:cNvPicPr>
          <p:nvPr>
            <p:ph idx="1"/>
          </p:nvPr>
        </p:nvPicPr>
        <p:blipFill>
          <a:blip r:embed="rId3"/>
          <a:srcRect l="-3956" r="-3956"/>
          <a:stretch>
            <a:fillRect/>
          </a:stretch>
        </p:blipFill>
        <p:spPr>
          <a:xfrm>
            <a:off x="457200" y="1521535"/>
            <a:ext cx="4119701" cy="2265677"/>
          </a:xfrm>
        </p:spPr>
      </p:pic>
      <p:pic>
        <p:nvPicPr>
          <p:cNvPr id="5" name="Picture 4"/>
          <p:cNvPicPr>
            <a:picLocks noChangeAspect="1"/>
          </p:cNvPicPr>
          <p:nvPr/>
        </p:nvPicPr>
        <p:blipFill>
          <a:blip r:embed="rId4"/>
          <a:stretch>
            <a:fillRect/>
          </a:stretch>
        </p:blipFill>
        <p:spPr>
          <a:xfrm>
            <a:off x="4944348" y="2040474"/>
            <a:ext cx="3663781" cy="1746738"/>
          </a:xfrm>
          <a:prstGeom prst="rect">
            <a:avLst/>
          </a:prstGeom>
        </p:spPr>
      </p:pic>
      <p:pic>
        <p:nvPicPr>
          <p:cNvPr id="6" name="Picture 5"/>
          <p:cNvPicPr>
            <a:picLocks noChangeAspect="1"/>
          </p:cNvPicPr>
          <p:nvPr/>
        </p:nvPicPr>
        <p:blipFill>
          <a:blip r:embed="rId5"/>
          <a:stretch>
            <a:fillRect/>
          </a:stretch>
        </p:blipFill>
        <p:spPr>
          <a:xfrm>
            <a:off x="912460" y="4042401"/>
            <a:ext cx="2610936" cy="2270610"/>
          </a:xfrm>
          <a:prstGeom prst="rect">
            <a:avLst/>
          </a:prstGeom>
        </p:spPr>
      </p:pic>
      <p:pic>
        <p:nvPicPr>
          <p:cNvPr id="7" name="Picture 6"/>
          <p:cNvPicPr>
            <a:picLocks noChangeAspect="1"/>
          </p:cNvPicPr>
          <p:nvPr/>
        </p:nvPicPr>
        <p:blipFill>
          <a:blip r:embed="rId6"/>
          <a:stretch>
            <a:fillRect/>
          </a:stretch>
        </p:blipFill>
        <p:spPr>
          <a:xfrm>
            <a:off x="4166328" y="4198218"/>
            <a:ext cx="3461983" cy="979488"/>
          </a:xfrm>
          <a:prstGeom prst="rect">
            <a:avLst/>
          </a:prstGeom>
        </p:spPr>
      </p:pic>
      <p:pic>
        <p:nvPicPr>
          <p:cNvPr id="8" name="Picture 7"/>
          <p:cNvPicPr>
            <a:picLocks noChangeAspect="1"/>
          </p:cNvPicPr>
          <p:nvPr/>
        </p:nvPicPr>
        <p:blipFill>
          <a:blip r:embed="rId7"/>
          <a:stretch>
            <a:fillRect/>
          </a:stretch>
        </p:blipFill>
        <p:spPr>
          <a:xfrm>
            <a:off x="3830840" y="5504472"/>
            <a:ext cx="5171274" cy="964356"/>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977153" y="6468828"/>
                <a:ext cx="25920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𝐷</m:t>
                          </m:r>
                        </m:e>
                        <m:sub>
                          <m:r>
                            <a:rPr lang="en-US" i="1">
                              <a:latin typeface="Cambria Math" charset="0"/>
                            </a:rPr>
                            <m:t>𝐴𝐵</m:t>
                          </m:r>
                        </m:sub>
                      </m:sSub>
                      <m:r>
                        <a:rPr lang="en-US" i="0">
                          <a:latin typeface="Cambria Math" charset="0"/>
                        </a:rPr>
                        <m:t>=</m:t>
                      </m:r>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𝐴𝐵</m:t>
                          </m:r>
                        </m:sub>
                      </m:sSub>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𝑎𝑏</m:t>
                          </m:r>
                        </m:sub>
                      </m:sSub>
                      <m:r>
                        <a:rPr lang="en-US" i="0">
                          <a:latin typeface="Cambria Math" charset="0"/>
                        </a:rPr>
                        <m:t>−</m:t>
                      </m:r>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𝐴𝑏</m:t>
                          </m:r>
                        </m:sub>
                      </m:sSub>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𝑎𝐵</m:t>
                          </m:r>
                        </m:sub>
                      </m:sSub>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977153" y="6468828"/>
                <a:ext cx="2592056" cy="369332"/>
              </a:xfrm>
              <a:prstGeom prst="rect">
                <a:avLst/>
              </a:prstGeom>
              <a:blipFill rotWithShape="0">
                <a:blip r:embed="rId8"/>
                <a:stretch>
                  <a:fillRect b="-4918"/>
                </a:stretch>
              </a:blipFill>
            </p:spPr>
            <p:txBody>
              <a:bodyPr/>
              <a:lstStyle/>
              <a:p>
                <a:r>
                  <a:rPr lang="en-US">
                    <a:noFill/>
                  </a:rPr>
                  <a:t> </a:t>
                </a:r>
              </a:p>
            </p:txBody>
          </p:sp>
        </mc:Fallback>
      </mc:AlternateContent>
      <p:sp>
        <p:nvSpPr>
          <p:cNvPr id="9" name="Down Arrow 8"/>
          <p:cNvSpPr/>
          <p:nvPr/>
        </p:nvSpPr>
        <p:spPr>
          <a:xfrm>
            <a:off x="1931349" y="6247492"/>
            <a:ext cx="218212" cy="267251"/>
          </a:xfrm>
          <a:prstGeom prst="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071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 in Population</a:t>
            </a:r>
          </a:p>
        </p:txBody>
      </p:sp>
      <p:pic>
        <p:nvPicPr>
          <p:cNvPr id="3" name="Picture 2"/>
          <p:cNvPicPr>
            <a:picLocks noChangeAspect="1"/>
          </p:cNvPicPr>
          <p:nvPr/>
        </p:nvPicPr>
        <p:blipFill>
          <a:blip r:embed="rId3"/>
          <a:stretch>
            <a:fillRect/>
          </a:stretch>
        </p:blipFill>
        <p:spPr>
          <a:xfrm>
            <a:off x="784087" y="1417909"/>
            <a:ext cx="8359912" cy="5440090"/>
          </a:xfrm>
          <a:prstGeom prst="rect">
            <a:avLst/>
          </a:prstGeom>
        </p:spPr>
      </p:pic>
    </p:spTree>
    <p:extLst>
      <p:ext uri="{BB962C8B-B14F-4D97-AF65-F5344CB8AC3E}">
        <p14:creationId xmlns:p14="http://schemas.microsoft.com/office/powerpoint/2010/main" val="2916682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8119"/>
          </a:xfrm>
        </p:spPr>
        <p:txBody>
          <a:bodyPr>
            <a:normAutofit/>
          </a:bodyPr>
          <a:lstStyle/>
          <a:p>
            <a:pPr algn="ctr"/>
            <a:r>
              <a:rPr lang="en-US" sz="3600" dirty="0">
                <a:solidFill>
                  <a:srgbClr val="002060"/>
                </a:solidFill>
                <a:latin typeface="+mn-lt"/>
              </a:rPr>
              <a:t>Genetic Spectrum of Complex Diseases</a:t>
            </a:r>
          </a:p>
        </p:txBody>
      </p:sp>
      <p:pic>
        <p:nvPicPr>
          <p:cNvPr id="4" name="Picture 3"/>
          <p:cNvPicPr>
            <a:picLocks noChangeAspect="1"/>
          </p:cNvPicPr>
          <p:nvPr/>
        </p:nvPicPr>
        <p:blipFill>
          <a:blip r:embed="rId3" cstate="print"/>
          <a:stretch>
            <a:fillRect/>
          </a:stretch>
        </p:blipFill>
        <p:spPr>
          <a:xfrm>
            <a:off x="990600" y="1066800"/>
            <a:ext cx="6978316" cy="4419600"/>
          </a:xfrm>
          <a:prstGeom prst="rect">
            <a:avLst/>
          </a:prstGeom>
        </p:spPr>
      </p:pic>
      <p:sp>
        <p:nvSpPr>
          <p:cNvPr id="11" name="Rectangle 10"/>
          <p:cNvSpPr/>
          <p:nvPr/>
        </p:nvSpPr>
        <p:spPr>
          <a:xfrm>
            <a:off x="5188248" y="6383830"/>
            <a:ext cx="3624598" cy="338554"/>
          </a:xfrm>
          <a:prstGeom prst="rect">
            <a:avLst/>
          </a:prstGeom>
        </p:spPr>
        <p:txBody>
          <a:bodyPr wrap="none">
            <a:spAutoFit/>
          </a:bodyPr>
          <a:lstStyle/>
          <a:p>
            <a:r>
              <a:rPr lang="en-US" sz="1600" i="1" dirty="0" err="1"/>
              <a:t>Manolio</a:t>
            </a:r>
            <a:r>
              <a:rPr lang="en-US" sz="1600" i="1" dirty="0"/>
              <a:t> </a:t>
            </a:r>
            <a:r>
              <a:rPr lang="en-US" sz="1600" i="1" dirty="0" err="1"/>
              <a:t>et.al</a:t>
            </a:r>
            <a:r>
              <a:rPr lang="en-US" sz="1600" i="1" dirty="0"/>
              <a:t>. 2009 Nature 461, 747-753</a:t>
            </a:r>
          </a:p>
        </p:txBody>
      </p:sp>
    </p:spTree>
    <p:extLst>
      <p:ext uri="{BB962C8B-B14F-4D97-AF65-F5344CB8AC3E}">
        <p14:creationId xmlns:p14="http://schemas.microsoft.com/office/powerpoint/2010/main" val="1083242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8119"/>
          </a:xfrm>
        </p:spPr>
        <p:txBody>
          <a:bodyPr>
            <a:normAutofit/>
          </a:bodyPr>
          <a:lstStyle/>
          <a:p>
            <a:pPr algn="ctr"/>
            <a:r>
              <a:rPr lang="en-US" sz="3600" dirty="0">
                <a:solidFill>
                  <a:srgbClr val="002060"/>
                </a:solidFill>
                <a:latin typeface="+mn-lt"/>
              </a:rPr>
              <a:t>Genetic Spectrum of Complex Diseases</a:t>
            </a:r>
          </a:p>
        </p:txBody>
      </p:sp>
      <p:pic>
        <p:nvPicPr>
          <p:cNvPr id="4" name="Picture 3"/>
          <p:cNvPicPr>
            <a:picLocks noChangeAspect="1"/>
          </p:cNvPicPr>
          <p:nvPr/>
        </p:nvPicPr>
        <p:blipFill>
          <a:blip r:embed="rId3" cstate="print"/>
          <a:stretch>
            <a:fillRect/>
          </a:stretch>
        </p:blipFill>
        <p:spPr>
          <a:xfrm>
            <a:off x="990600" y="1066800"/>
            <a:ext cx="6978316" cy="4419600"/>
          </a:xfrm>
          <a:prstGeom prst="rect">
            <a:avLst/>
          </a:prstGeom>
        </p:spPr>
      </p:pic>
      <p:sp>
        <p:nvSpPr>
          <p:cNvPr id="7" name="Rectangle 6"/>
          <p:cNvSpPr/>
          <p:nvPr/>
        </p:nvSpPr>
        <p:spPr>
          <a:xfrm>
            <a:off x="6553200" y="5791200"/>
            <a:ext cx="1373657" cy="3875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GWAS</a:t>
            </a:r>
          </a:p>
        </p:txBody>
      </p:sp>
      <p:cxnSp>
        <p:nvCxnSpPr>
          <p:cNvPr id="9" name="Straight Arrow Connector 8"/>
          <p:cNvCxnSpPr/>
          <p:nvPr/>
        </p:nvCxnSpPr>
        <p:spPr>
          <a:xfrm rot="16200000" flipV="1">
            <a:off x="7025750" y="5471050"/>
            <a:ext cx="437065" cy="105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rot="5400000">
            <a:off x="3851368" y="3921032"/>
            <a:ext cx="304442" cy="3282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p:cNvSpPr/>
          <p:nvPr/>
        </p:nvSpPr>
        <p:spPr>
          <a:xfrm>
            <a:off x="2971800" y="5791200"/>
            <a:ext cx="2174197" cy="387586"/>
          </a:xfrm>
          <a:prstGeom prst="rect">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rPr>
              <a:t>Sequencing</a:t>
            </a:r>
          </a:p>
        </p:txBody>
      </p:sp>
      <p:cxnSp>
        <p:nvCxnSpPr>
          <p:cNvPr id="11" name="Straight Arrow Connector 10"/>
          <p:cNvCxnSpPr>
            <a:stCxn id="12" idx="1"/>
          </p:cNvCxnSpPr>
          <p:nvPr/>
        </p:nvCxnSpPr>
        <p:spPr>
          <a:xfrm flipH="1">
            <a:off x="3658705" y="1369802"/>
            <a:ext cx="800463" cy="193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459168" y="1176009"/>
            <a:ext cx="1373657" cy="3875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Linkage</a:t>
            </a:r>
          </a:p>
        </p:txBody>
      </p:sp>
    </p:spTree>
    <p:extLst>
      <p:ext uri="{BB962C8B-B14F-4D97-AF65-F5344CB8AC3E}">
        <p14:creationId xmlns:p14="http://schemas.microsoft.com/office/powerpoint/2010/main" val="2915277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2"/>
          <p:cNvSpPr txBox="1">
            <a:spLocks noChangeArrowheads="1"/>
          </p:cNvSpPr>
          <p:nvPr/>
        </p:nvSpPr>
        <p:spPr bwMode="auto">
          <a:xfrm>
            <a:off x="6927850" y="6581775"/>
            <a:ext cx="2216150" cy="276225"/>
          </a:xfrm>
          <a:prstGeom prst="rect">
            <a:avLst/>
          </a:prstGeom>
          <a:solidFill>
            <a:srgbClr val="FFFF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pPr>
            <a:r>
              <a:rPr lang="en-US" sz="1200">
                <a:solidFill>
                  <a:srgbClr val="730000"/>
                </a:solidFill>
              </a:rPr>
              <a:t>© Francis Collins, 2008</a:t>
            </a:r>
          </a:p>
        </p:txBody>
      </p:sp>
      <p:pic>
        <p:nvPicPr>
          <p:cNvPr id="25603" name="Picture 2" descr="finding keys rev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038"/>
            <a:ext cx="9144000" cy="69500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4" name="TextBox 88"/>
          <p:cNvSpPr txBox="1">
            <a:spLocks noChangeArrowheads="1"/>
          </p:cNvSpPr>
          <p:nvPr/>
        </p:nvSpPr>
        <p:spPr bwMode="auto">
          <a:xfrm>
            <a:off x="6934200" y="6629400"/>
            <a:ext cx="2216150" cy="276225"/>
          </a:xfrm>
          <a:prstGeom prst="rect">
            <a:avLst/>
          </a:prstGeom>
          <a:solidFill>
            <a:srgbClr val="7C7F8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pPr>
            <a:r>
              <a:rPr lang="en-US" sz="1200">
                <a:solidFill>
                  <a:srgbClr val="730000"/>
                </a:solidFill>
              </a:rPr>
              <a:t>© Francis Collins, 2008</a:t>
            </a:r>
          </a:p>
        </p:txBody>
      </p:sp>
      <p:sp>
        <p:nvSpPr>
          <p:cNvPr id="5" name="矩形 4"/>
          <p:cNvSpPr/>
          <p:nvPr/>
        </p:nvSpPr>
        <p:spPr>
          <a:xfrm>
            <a:off x="2247661" y="322729"/>
            <a:ext cx="4686539" cy="461665"/>
          </a:xfrm>
          <a:prstGeom prst="rect">
            <a:avLst/>
          </a:prstGeom>
        </p:spPr>
        <p:txBody>
          <a:bodyPr wrap="none">
            <a:spAutoFit/>
          </a:bodyPr>
          <a:lstStyle/>
          <a:p>
            <a:r>
              <a:rPr lang="en-US" sz="2400" dirty="0">
                <a:solidFill>
                  <a:schemeClr val="bg1">
                    <a:lumMod val="75000"/>
                  </a:schemeClr>
                </a:solidFill>
              </a:rPr>
              <a:t>Genome-Wide Association Study</a:t>
            </a:r>
          </a:p>
        </p:txBody>
      </p:sp>
    </p:spTree>
    <p:extLst>
      <p:ext uri="{BB962C8B-B14F-4D97-AF65-F5344CB8AC3E}">
        <p14:creationId xmlns:p14="http://schemas.microsoft.com/office/powerpoint/2010/main" val="302561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40019" y="325726"/>
            <a:ext cx="7340600" cy="522288"/>
          </a:xfrm>
        </p:spPr>
        <p:txBody>
          <a:bodyPr/>
          <a:lstStyle/>
          <a:p>
            <a:pPr eaLnBrk="1" hangingPunct="1"/>
            <a:r>
              <a:rPr lang="fr-FR" sz="2800" dirty="0">
                <a:latin typeface="+mn-lt"/>
                <a:ea typeface="ＭＳ Ｐゴシック" charset="0"/>
                <a:cs typeface="Palatino" charset="0"/>
              </a:rPr>
              <a:t>Progress in </a:t>
            </a:r>
            <a:r>
              <a:rPr lang="fr-FR" sz="2800" dirty="0" err="1">
                <a:latin typeface="+mn-lt"/>
                <a:ea typeface="ＭＳ Ｐゴシック" charset="0"/>
                <a:cs typeface="Palatino" charset="0"/>
              </a:rPr>
              <a:t>Genotyping</a:t>
            </a:r>
            <a:r>
              <a:rPr lang="fr-FR" sz="2800" dirty="0">
                <a:latin typeface="+mn-lt"/>
                <a:ea typeface="ＭＳ Ｐゴシック" charset="0"/>
                <a:cs typeface="Palatino" charset="0"/>
              </a:rPr>
              <a:t> Technologies</a:t>
            </a:r>
          </a:p>
        </p:txBody>
      </p:sp>
      <p:grpSp>
        <p:nvGrpSpPr>
          <p:cNvPr id="23555" name="Group 40"/>
          <p:cNvGrpSpPr>
            <a:grpSpLocks/>
          </p:cNvGrpSpPr>
          <p:nvPr/>
        </p:nvGrpSpPr>
        <p:grpSpPr bwMode="auto">
          <a:xfrm>
            <a:off x="879669" y="1371600"/>
            <a:ext cx="7600950" cy="4991100"/>
            <a:chOff x="152400" y="1376363"/>
            <a:chExt cx="8888413" cy="5421312"/>
          </a:xfrm>
        </p:grpSpPr>
        <p:sp>
          <p:nvSpPr>
            <p:cNvPr id="23557" name="Rectangle 39"/>
            <p:cNvSpPr>
              <a:spLocks noChangeArrowheads="1"/>
            </p:cNvSpPr>
            <p:nvPr/>
          </p:nvSpPr>
          <p:spPr bwMode="auto">
            <a:xfrm>
              <a:off x="152400" y="1376363"/>
              <a:ext cx="8888413" cy="5421312"/>
            </a:xfrm>
            <a:prstGeom prst="rect">
              <a:avLst/>
            </a:prstGeom>
            <a:solidFill>
              <a:srgbClr val="FFFFFF"/>
            </a:solidFill>
            <a:ln w="9525">
              <a:solidFill>
                <a:schemeClr val="tx1"/>
              </a:solidFill>
              <a:round/>
              <a:headEnd/>
              <a:tailEnd/>
            </a:ln>
          </p:spPr>
          <p:txBody>
            <a:bodyPr/>
            <a:lstStyle/>
            <a:p>
              <a:pPr defTabSz="914400" eaLnBrk="0" hangingPunct="0"/>
              <a:endParaRPr lang="en-US"/>
            </a:p>
          </p:txBody>
        </p:sp>
        <p:sp>
          <p:nvSpPr>
            <p:cNvPr id="23558" name="Line 3"/>
            <p:cNvSpPr>
              <a:spLocks noChangeShapeType="1"/>
            </p:cNvSpPr>
            <p:nvPr/>
          </p:nvSpPr>
          <p:spPr bwMode="auto">
            <a:xfrm>
              <a:off x="1449388" y="1376363"/>
              <a:ext cx="0" cy="41687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59" name="Line 4"/>
            <p:cNvSpPr>
              <a:spLocks noChangeShapeType="1"/>
            </p:cNvSpPr>
            <p:nvPr/>
          </p:nvSpPr>
          <p:spPr bwMode="auto">
            <a:xfrm rot="5400000">
              <a:off x="4839494" y="2164557"/>
              <a:ext cx="0" cy="6761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60" name="Text Box 5"/>
            <p:cNvSpPr txBox="1">
              <a:spLocks noChangeArrowheads="1"/>
            </p:cNvSpPr>
            <p:nvPr/>
          </p:nvSpPr>
          <p:spPr bwMode="auto">
            <a:xfrm>
              <a:off x="1293813" y="5784850"/>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1</a:t>
              </a:r>
            </a:p>
          </p:txBody>
        </p:sp>
        <p:sp>
          <p:nvSpPr>
            <p:cNvPr id="23561" name="Text Box 6"/>
            <p:cNvSpPr txBox="1">
              <a:spLocks noChangeArrowheads="1"/>
            </p:cNvSpPr>
            <p:nvPr/>
          </p:nvSpPr>
          <p:spPr bwMode="auto">
            <a:xfrm>
              <a:off x="2322513" y="5784850"/>
              <a:ext cx="438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10</a:t>
              </a:r>
            </a:p>
          </p:txBody>
        </p:sp>
        <p:sp>
          <p:nvSpPr>
            <p:cNvPr id="23562" name="Text Box 7"/>
            <p:cNvSpPr txBox="1">
              <a:spLocks noChangeArrowheads="1"/>
            </p:cNvSpPr>
            <p:nvPr/>
          </p:nvSpPr>
          <p:spPr bwMode="auto">
            <a:xfrm>
              <a:off x="3400425" y="5784850"/>
              <a:ext cx="5222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10</a:t>
              </a:r>
              <a:r>
                <a:rPr lang="fr-FR" b="1" baseline="30000">
                  <a:latin typeface="Arial Unicode MS" charset="0"/>
                </a:rPr>
                <a:t>2</a:t>
              </a:r>
              <a:endParaRPr lang="fr-FR" b="1">
                <a:latin typeface="Arial Unicode MS" charset="0"/>
              </a:endParaRPr>
            </a:p>
          </p:txBody>
        </p:sp>
        <p:sp>
          <p:nvSpPr>
            <p:cNvPr id="23563" name="Text Box 8"/>
            <p:cNvSpPr txBox="1">
              <a:spLocks noChangeArrowheads="1"/>
            </p:cNvSpPr>
            <p:nvPr/>
          </p:nvSpPr>
          <p:spPr bwMode="auto">
            <a:xfrm>
              <a:off x="4487863" y="5784850"/>
              <a:ext cx="5222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10</a:t>
              </a:r>
              <a:r>
                <a:rPr lang="fr-FR" b="1" baseline="30000">
                  <a:latin typeface="Arial Unicode MS" charset="0"/>
                </a:rPr>
                <a:t>3</a:t>
              </a:r>
              <a:endParaRPr lang="fr-FR" b="1">
                <a:latin typeface="Arial Unicode MS" charset="0"/>
              </a:endParaRPr>
            </a:p>
          </p:txBody>
        </p:sp>
        <p:sp>
          <p:nvSpPr>
            <p:cNvPr id="23564" name="Text Box 9"/>
            <p:cNvSpPr txBox="1">
              <a:spLocks noChangeArrowheads="1"/>
            </p:cNvSpPr>
            <p:nvPr/>
          </p:nvSpPr>
          <p:spPr bwMode="auto">
            <a:xfrm>
              <a:off x="5575300" y="5784850"/>
              <a:ext cx="5222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10</a:t>
              </a:r>
              <a:r>
                <a:rPr lang="fr-FR" b="1" baseline="30000">
                  <a:latin typeface="Arial Unicode MS" charset="0"/>
                </a:rPr>
                <a:t>4</a:t>
              </a:r>
              <a:endParaRPr lang="fr-FR" b="1">
                <a:latin typeface="Arial Unicode MS" charset="0"/>
              </a:endParaRPr>
            </a:p>
          </p:txBody>
        </p:sp>
        <p:sp>
          <p:nvSpPr>
            <p:cNvPr id="23565" name="Text Box 10"/>
            <p:cNvSpPr txBox="1">
              <a:spLocks noChangeArrowheads="1"/>
            </p:cNvSpPr>
            <p:nvPr/>
          </p:nvSpPr>
          <p:spPr bwMode="auto">
            <a:xfrm>
              <a:off x="6662738" y="5784850"/>
              <a:ext cx="5222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10</a:t>
              </a:r>
              <a:r>
                <a:rPr lang="fr-FR" b="1" baseline="30000">
                  <a:latin typeface="Arial Unicode MS" charset="0"/>
                </a:rPr>
                <a:t>5</a:t>
              </a:r>
              <a:endParaRPr lang="fr-FR" b="1">
                <a:latin typeface="Arial Unicode MS" charset="0"/>
              </a:endParaRPr>
            </a:p>
          </p:txBody>
        </p:sp>
        <p:sp>
          <p:nvSpPr>
            <p:cNvPr id="23566" name="Text Box 11"/>
            <p:cNvSpPr txBox="1">
              <a:spLocks noChangeArrowheads="1"/>
            </p:cNvSpPr>
            <p:nvPr/>
          </p:nvSpPr>
          <p:spPr bwMode="auto">
            <a:xfrm>
              <a:off x="7750175" y="5784850"/>
              <a:ext cx="52228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10</a:t>
              </a:r>
              <a:r>
                <a:rPr lang="fr-FR" b="1" baseline="30000">
                  <a:latin typeface="Arial Unicode MS" charset="0"/>
                </a:rPr>
                <a:t>6</a:t>
              </a:r>
              <a:endParaRPr lang="fr-FR" b="1">
                <a:latin typeface="Arial Unicode MS" charset="0"/>
              </a:endParaRPr>
            </a:p>
          </p:txBody>
        </p:sp>
        <p:sp>
          <p:nvSpPr>
            <p:cNvPr id="23567" name="Line 12"/>
            <p:cNvSpPr>
              <a:spLocks noChangeShapeType="1"/>
            </p:cNvSpPr>
            <p:nvPr/>
          </p:nvSpPr>
          <p:spPr bwMode="auto">
            <a:xfrm>
              <a:off x="1449388" y="5545138"/>
              <a:ext cx="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68" name="Line 13"/>
            <p:cNvSpPr>
              <a:spLocks noChangeShapeType="1"/>
            </p:cNvSpPr>
            <p:nvPr/>
          </p:nvSpPr>
          <p:spPr bwMode="auto">
            <a:xfrm>
              <a:off x="2541588" y="5545138"/>
              <a:ext cx="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69" name="Line 14"/>
            <p:cNvSpPr>
              <a:spLocks noChangeShapeType="1"/>
            </p:cNvSpPr>
            <p:nvPr/>
          </p:nvSpPr>
          <p:spPr bwMode="auto">
            <a:xfrm>
              <a:off x="3635375" y="5545138"/>
              <a:ext cx="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70" name="Line 15"/>
            <p:cNvSpPr>
              <a:spLocks noChangeShapeType="1"/>
            </p:cNvSpPr>
            <p:nvPr/>
          </p:nvSpPr>
          <p:spPr bwMode="auto">
            <a:xfrm>
              <a:off x="4727575" y="5545138"/>
              <a:ext cx="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71" name="Line 16"/>
            <p:cNvSpPr>
              <a:spLocks noChangeShapeType="1"/>
            </p:cNvSpPr>
            <p:nvPr/>
          </p:nvSpPr>
          <p:spPr bwMode="auto">
            <a:xfrm>
              <a:off x="5821363" y="5545138"/>
              <a:ext cx="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72" name="Line 17"/>
            <p:cNvSpPr>
              <a:spLocks noChangeShapeType="1"/>
            </p:cNvSpPr>
            <p:nvPr/>
          </p:nvSpPr>
          <p:spPr bwMode="auto">
            <a:xfrm>
              <a:off x="6913563" y="5545138"/>
              <a:ext cx="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73" name="Line 18"/>
            <p:cNvSpPr>
              <a:spLocks noChangeShapeType="1"/>
            </p:cNvSpPr>
            <p:nvPr/>
          </p:nvSpPr>
          <p:spPr bwMode="auto">
            <a:xfrm>
              <a:off x="8007350" y="5545138"/>
              <a:ext cx="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74" name="Text Box 19"/>
            <p:cNvSpPr txBox="1">
              <a:spLocks noChangeArrowheads="1"/>
            </p:cNvSpPr>
            <p:nvPr/>
          </p:nvSpPr>
          <p:spPr bwMode="auto">
            <a:xfrm>
              <a:off x="8247063" y="5430838"/>
              <a:ext cx="7937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Nb of </a:t>
              </a:r>
            </a:p>
            <a:p>
              <a:r>
                <a:rPr lang="fr-FR" b="1">
                  <a:latin typeface="Arial Unicode MS" charset="0"/>
                </a:rPr>
                <a:t>SNPs</a:t>
              </a:r>
            </a:p>
          </p:txBody>
        </p:sp>
        <p:sp>
          <p:nvSpPr>
            <p:cNvPr id="23575" name="Text Box 20"/>
            <p:cNvSpPr txBox="1">
              <a:spLocks noChangeArrowheads="1"/>
            </p:cNvSpPr>
            <p:nvPr/>
          </p:nvSpPr>
          <p:spPr bwMode="auto">
            <a:xfrm rot="-5400000">
              <a:off x="-1723230" y="3709944"/>
              <a:ext cx="4451350" cy="4318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Cost per genotype (Cents, USD)</a:t>
              </a:r>
            </a:p>
          </p:txBody>
        </p:sp>
        <p:sp>
          <p:nvSpPr>
            <p:cNvPr id="23576" name="Text Box 21"/>
            <p:cNvSpPr txBox="1">
              <a:spLocks noChangeArrowheads="1"/>
            </p:cNvSpPr>
            <p:nvPr/>
          </p:nvSpPr>
          <p:spPr bwMode="auto">
            <a:xfrm>
              <a:off x="736600" y="3241675"/>
              <a:ext cx="438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10</a:t>
              </a:r>
            </a:p>
          </p:txBody>
        </p:sp>
        <p:sp>
          <p:nvSpPr>
            <p:cNvPr id="23577" name="Text Box 22"/>
            <p:cNvSpPr txBox="1">
              <a:spLocks noChangeArrowheads="1"/>
            </p:cNvSpPr>
            <p:nvPr/>
          </p:nvSpPr>
          <p:spPr bwMode="auto">
            <a:xfrm>
              <a:off x="935038" y="4678363"/>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1</a:t>
              </a:r>
            </a:p>
          </p:txBody>
        </p:sp>
        <p:sp>
          <p:nvSpPr>
            <p:cNvPr id="23578" name="Text Box 23"/>
            <p:cNvSpPr txBox="1">
              <a:spLocks noChangeArrowheads="1"/>
            </p:cNvSpPr>
            <p:nvPr/>
          </p:nvSpPr>
          <p:spPr bwMode="auto">
            <a:xfrm>
              <a:off x="722313" y="1806575"/>
              <a:ext cx="5222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10</a:t>
              </a:r>
              <a:r>
                <a:rPr lang="fr-FR" b="1" baseline="30000">
                  <a:latin typeface="Arial Unicode MS" charset="0"/>
                </a:rPr>
                <a:t>2</a:t>
              </a:r>
              <a:endParaRPr lang="fr-FR" b="1">
                <a:latin typeface="Arial Unicode MS" charset="0"/>
              </a:endParaRPr>
            </a:p>
          </p:txBody>
        </p:sp>
        <p:sp>
          <p:nvSpPr>
            <p:cNvPr id="23579" name="Line 24"/>
            <p:cNvSpPr>
              <a:spLocks noChangeShapeType="1"/>
            </p:cNvSpPr>
            <p:nvPr/>
          </p:nvSpPr>
          <p:spPr bwMode="auto">
            <a:xfrm rot="5400000">
              <a:off x="1376363" y="1987550"/>
              <a:ext cx="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80" name="Line 25"/>
            <p:cNvSpPr>
              <a:spLocks noChangeShapeType="1"/>
            </p:cNvSpPr>
            <p:nvPr/>
          </p:nvSpPr>
          <p:spPr bwMode="auto">
            <a:xfrm rot="5400000">
              <a:off x="1376363" y="4891088"/>
              <a:ext cx="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81" name="Line 26"/>
            <p:cNvSpPr>
              <a:spLocks noChangeShapeType="1"/>
            </p:cNvSpPr>
            <p:nvPr/>
          </p:nvSpPr>
          <p:spPr bwMode="auto">
            <a:xfrm rot="5400000">
              <a:off x="1376363" y="3438525"/>
              <a:ext cx="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82" name="Text Box 27"/>
            <p:cNvSpPr txBox="1">
              <a:spLocks noChangeArrowheads="1"/>
            </p:cNvSpPr>
            <p:nvPr/>
          </p:nvSpPr>
          <p:spPr bwMode="auto">
            <a:xfrm>
              <a:off x="1768475" y="2120900"/>
              <a:ext cx="10223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fr-FR" b="1">
                  <a:solidFill>
                    <a:srgbClr val="730000"/>
                  </a:solidFill>
                  <a:latin typeface="Arial Unicode MS" charset="0"/>
                </a:rPr>
                <a:t>ABI</a:t>
              </a:r>
            </a:p>
            <a:p>
              <a:pPr algn="ctr"/>
              <a:r>
                <a:rPr lang="fr-FR" b="1">
                  <a:solidFill>
                    <a:srgbClr val="730000"/>
                  </a:solidFill>
                  <a:latin typeface="Arial Unicode MS" charset="0"/>
                </a:rPr>
                <a:t>TaqMan</a:t>
              </a:r>
            </a:p>
          </p:txBody>
        </p:sp>
        <p:sp>
          <p:nvSpPr>
            <p:cNvPr id="23583" name="Text Box 28"/>
            <p:cNvSpPr txBox="1">
              <a:spLocks noChangeArrowheads="1"/>
            </p:cNvSpPr>
            <p:nvPr/>
          </p:nvSpPr>
          <p:spPr bwMode="auto">
            <a:xfrm>
              <a:off x="2959100" y="2873375"/>
              <a:ext cx="9461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fr-FR" b="1">
                  <a:latin typeface="Arial Unicode MS" charset="0"/>
                </a:rPr>
                <a:t>ABI</a:t>
              </a:r>
            </a:p>
            <a:p>
              <a:pPr algn="ctr"/>
              <a:r>
                <a:rPr lang="fr-FR" b="1">
                  <a:latin typeface="Arial Unicode MS" charset="0"/>
                </a:rPr>
                <a:t>SNPlex</a:t>
              </a:r>
            </a:p>
          </p:txBody>
        </p:sp>
        <p:sp>
          <p:nvSpPr>
            <p:cNvPr id="23584" name="Text Box 29"/>
            <p:cNvSpPr txBox="1">
              <a:spLocks noChangeArrowheads="1"/>
            </p:cNvSpPr>
            <p:nvPr/>
          </p:nvSpPr>
          <p:spPr bwMode="auto">
            <a:xfrm>
              <a:off x="4198938" y="3197262"/>
              <a:ext cx="136366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fr-FR" b="1">
                  <a:solidFill>
                    <a:srgbClr val="730000"/>
                  </a:solidFill>
                  <a:latin typeface="Arial Unicode MS" charset="0"/>
                </a:rPr>
                <a:t>Illumina</a:t>
              </a:r>
            </a:p>
            <a:p>
              <a:pPr algn="ctr"/>
              <a:r>
                <a:rPr lang="fr-FR" sz="1400" b="1">
                  <a:solidFill>
                    <a:srgbClr val="730000"/>
                  </a:solidFill>
                  <a:latin typeface="Arial Unicode MS" charset="0"/>
                </a:rPr>
                <a:t>Golden Gate</a:t>
              </a:r>
              <a:r>
                <a:rPr lang="fr-FR" b="1">
                  <a:solidFill>
                    <a:srgbClr val="CCCCFF"/>
                  </a:solidFill>
                  <a:latin typeface="Arial Unicode MS" charset="0"/>
                </a:rPr>
                <a:t> </a:t>
              </a:r>
            </a:p>
          </p:txBody>
        </p:sp>
        <p:sp>
          <p:nvSpPr>
            <p:cNvPr id="23585" name="Text Box 30"/>
            <p:cNvSpPr txBox="1">
              <a:spLocks noChangeArrowheads="1"/>
            </p:cNvSpPr>
            <p:nvPr/>
          </p:nvSpPr>
          <p:spPr bwMode="auto">
            <a:xfrm>
              <a:off x="5775416" y="4376811"/>
              <a:ext cx="1500188"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fr-FR" b="1">
                  <a:solidFill>
                    <a:srgbClr val="730000"/>
                  </a:solidFill>
                  <a:latin typeface="Arial Unicode MS" charset="0"/>
                </a:rPr>
                <a:t>Illumina</a:t>
              </a:r>
            </a:p>
            <a:p>
              <a:pPr algn="ctr"/>
              <a:r>
                <a:rPr lang="fr-FR" sz="1400" b="1">
                  <a:solidFill>
                    <a:srgbClr val="730000"/>
                  </a:solidFill>
                  <a:latin typeface="Arial Unicode MS" charset="0"/>
                </a:rPr>
                <a:t>Infinium/Sentrix</a:t>
              </a:r>
              <a:r>
                <a:rPr lang="fr-FR" b="1">
                  <a:solidFill>
                    <a:srgbClr val="730000"/>
                  </a:solidFill>
                  <a:latin typeface="Arial Unicode MS" charset="0"/>
                </a:rPr>
                <a:t> </a:t>
              </a:r>
            </a:p>
          </p:txBody>
        </p:sp>
        <p:sp>
          <p:nvSpPr>
            <p:cNvPr id="23586" name="Text Box 31"/>
            <p:cNvSpPr txBox="1">
              <a:spLocks noChangeArrowheads="1"/>
            </p:cNvSpPr>
            <p:nvPr/>
          </p:nvSpPr>
          <p:spPr bwMode="auto">
            <a:xfrm>
              <a:off x="6783388" y="4797425"/>
              <a:ext cx="1463676" cy="702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fr-FR" b="1">
                  <a:solidFill>
                    <a:srgbClr val="000000"/>
                  </a:solidFill>
                  <a:latin typeface="Arial Unicode MS" charset="0"/>
                </a:rPr>
                <a:t>Affymetrix</a:t>
              </a:r>
            </a:p>
            <a:p>
              <a:pPr algn="ctr"/>
              <a:r>
                <a:rPr lang="fr-FR" sz="1400" b="1">
                  <a:solidFill>
                    <a:srgbClr val="000000"/>
                  </a:solidFill>
                  <a:latin typeface="Arial Unicode MS" charset="0"/>
                </a:rPr>
                <a:t>100K/500K</a:t>
              </a:r>
              <a:r>
                <a:rPr lang="fr-FR" b="1">
                  <a:solidFill>
                    <a:srgbClr val="000000"/>
                  </a:solidFill>
                  <a:latin typeface="Arial Unicode MS" charset="0"/>
                </a:rPr>
                <a:t> </a:t>
              </a:r>
            </a:p>
          </p:txBody>
        </p:sp>
        <p:sp>
          <p:nvSpPr>
            <p:cNvPr id="23587" name="Text Box 32"/>
            <p:cNvSpPr txBox="1">
              <a:spLocks noChangeArrowheads="1"/>
            </p:cNvSpPr>
            <p:nvPr/>
          </p:nvSpPr>
          <p:spPr bwMode="auto">
            <a:xfrm>
              <a:off x="7292975" y="4549775"/>
              <a:ext cx="13636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fr-FR" b="1">
                  <a:solidFill>
                    <a:srgbClr val="000000"/>
                  </a:solidFill>
                  <a:latin typeface="Arial Unicode MS" charset="0"/>
                </a:rPr>
                <a:t>Perlegen </a:t>
              </a:r>
            </a:p>
          </p:txBody>
        </p:sp>
        <p:sp>
          <p:nvSpPr>
            <p:cNvPr id="23588" name="Text Box 33"/>
            <p:cNvSpPr txBox="1">
              <a:spLocks noChangeArrowheads="1"/>
            </p:cNvSpPr>
            <p:nvPr/>
          </p:nvSpPr>
          <p:spPr bwMode="auto">
            <a:xfrm>
              <a:off x="5722938" y="3611102"/>
              <a:ext cx="1570038" cy="702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fr-FR" b="1">
                  <a:solidFill>
                    <a:srgbClr val="000000"/>
                  </a:solidFill>
                  <a:latin typeface="Arial Unicode MS" charset="0"/>
                </a:rPr>
                <a:t>Affymetrix</a:t>
              </a:r>
            </a:p>
            <a:p>
              <a:pPr algn="ctr"/>
              <a:r>
                <a:rPr lang="fr-FR" sz="1400" b="1">
                  <a:solidFill>
                    <a:srgbClr val="000000"/>
                  </a:solidFill>
                  <a:latin typeface="Arial Unicode MS" charset="0"/>
                </a:rPr>
                <a:t>MegAllele</a:t>
              </a:r>
              <a:r>
                <a:rPr lang="fr-FR" b="1">
                  <a:solidFill>
                    <a:srgbClr val="000000"/>
                  </a:solidFill>
                  <a:latin typeface="Arial Unicode MS" charset="0"/>
                </a:rPr>
                <a:t> </a:t>
              </a:r>
            </a:p>
          </p:txBody>
        </p:sp>
        <p:sp>
          <p:nvSpPr>
            <p:cNvPr id="23589" name="AutoShape 34"/>
            <p:cNvSpPr>
              <a:spLocks noChangeArrowheads="1"/>
            </p:cNvSpPr>
            <p:nvPr/>
          </p:nvSpPr>
          <p:spPr bwMode="auto">
            <a:xfrm>
              <a:off x="2771775" y="6188075"/>
              <a:ext cx="3662363" cy="146050"/>
            </a:xfrm>
            <a:prstGeom prst="rightArrow">
              <a:avLst>
                <a:gd name="adj1" fmla="val 50000"/>
                <a:gd name="adj2" fmla="val 626902"/>
              </a:avLst>
            </a:prstGeom>
            <a:solidFill>
              <a:schemeClr val="accent1"/>
            </a:solidFill>
            <a:ln w="9525">
              <a:solidFill>
                <a:schemeClr val="tx1"/>
              </a:solidFill>
              <a:miter lim="800000"/>
              <a:headEnd/>
              <a:tailEnd/>
            </a:ln>
          </p:spPr>
          <p:txBody>
            <a:bodyPr wrap="none" anchor="ctr"/>
            <a:lstStyle/>
            <a:p>
              <a:endParaRPr lang="en-US"/>
            </a:p>
          </p:txBody>
        </p:sp>
        <p:sp>
          <p:nvSpPr>
            <p:cNvPr id="23590" name="Text Box 35"/>
            <p:cNvSpPr txBox="1">
              <a:spLocks noChangeArrowheads="1"/>
            </p:cNvSpPr>
            <p:nvPr/>
          </p:nvSpPr>
          <p:spPr bwMode="auto">
            <a:xfrm>
              <a:off x="1770063" y="6022975"/>
              <a:ext cx="863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2001</a:t>
              </a:r>
            </a:p>
          </p:txBody>
        </p:sp>
        <p:sp>
          <p:nvSpPr>
            <p:cNvPr id="23591" name="Text Box 36"/>
            <p:cNvSpPr txBox="1">
              <a:spLocks noChangeArrowheads="1"/>
            </p:cNvSpPr>
            <p:nvPr/>
          </p:nvSpPr>
          <p:spPr bwMode="auto">
            <a:xfrm>
              <a:off x="6591300" y="6022975"/>
              <a:ext cx="863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b="1">
                  <a:latin typeface="Arial Unicode MS" charset="0"/>
                </a:rPr>
                <a:t>2005</a:t>
              </a:r>
            </a:p>
          </p:txBody>
        </p:sp>
        <p:sp>
          <p:nvSpPr>
            <p:cNvPr id="23592" name="Text Box 37"/>
            <p:cNvSpPr txBox="1">
              <a:spLocks noChangeArrowheads="1"/>
            </p:cNvSpPr>
            <p:nvPr/>
          </p:nvSpPr>
          <p:spPr bwMode="auto">
            <a:xfrm>
              <a:off x="4697413" y="3960813"/>
              <a:ext cx="1400175" cy="635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fr-FR" b="1">
                  <a:latin typeface="Arial Unicode MS" charset="0"/>
                </a:rPr>
                <a:t>Affymetrix</a:t>
              </a:r>
            </a:p>
            <a:p>
              <a:pPr algn="ctr"/>
              <a:r>
                <a:rPr lang="fr-FR" sz="1400" b="1">
                  <a:latin typeface="Arial Unicode MS" charset="0"/>
                </a:rPr>
                <a:t>10K</a:t>
              </a:r>
              <a:endParaRPr lang="fr-FR" b="1">
                <a:latin typeface="Arial Unicode MS" charset="0"/>
              </a:endParaRPr>
            </a:p>
          </p:txBody>
        </p:sp>
        <p:sp>
          <p:nvSpPr>
            <p:cNvPr id="23593" name="Text Box 38"/>
            <p:cNvSpPr txBox="1">
              <a:spLocks noChangeArrowheads="1"/>
            </p:cNvSpPr>
            <p:nvPr/>
          </p:nvSpPr>
          <p:spPr bwMode="auto">
            <a:xfrm>
              <a:off x="152400" y="6400800"/>
              <a:ext cx="31718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000" b="1">
                  <a:solidFill>
                    <a:srgbClr val="FFFFFF"/>
                  </a:solidFill>
                  <a:latin typeface="Arial Unicode MS" charset="0"/>
                </a:rPr>
                <a:t>Courtesy S. Chanock, NCI</a:t>
              </a:r>
            </a:p>
          </p:txBody>
        </p:sp>
        <p:sp>
          <p:nvSpPr>
            <p:cNvPr id="23594" name="Text Box 39"/>
            <p:cNvSpPr txBox="1">
              <a:spLocks noChangeArrowheads="1"/>
            </p:cNvSpPr>
            <p:nvPr/>
          </p:nvSpPr>
          <p:spPr bwMode="auto">
            <a:xfrm>
              <a:off x="7908925" y="4935392"/>
              <a:ext cx="184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endParaRPr lang="en-US">
                <a:latin typeface="Arial Unicode MS" charset="0"/>
              </a:endParaRPr>
            </a:p>
          </p:txBody>
        </p:sp>
      </p:grpSp>
      <p:sp>
        <p:nvSpPr>
          <p:cNvPr id="23556" name="TextBox 41"/>
          <p:cNvSpPr txBox="1">
            <a:spLocks noChangeArrowheads="1"/>
          </p:cNvSpPr>
          <p:nvPr/>
        </p:nvSpPr>
        <p:spPr bwMode="auto">
          <a:xfrm>
            <a:off x="6735763" y="6411912"/>
            <a:ext cx="2332037" cy="307975"/>
          </a:xfrm>
          <a:prstGeom prst="rect">
            <a:avLst/>
          </a:prstGeom>
          <a:solidFill>
            <a:srgbClr val="FFFF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sz="1400" dirty="0">
                <a:solidFill>
                  <a:srgbClr val="000000"/>
                </a:solidFill>
              </a:rPr>
              <a:t>© Francis Collins, 2008</a:t>
            </a:r>
          </a:p>
        </p:txBody>
      </p:sp>
    </p:spTree>
    <p:extLst>
      <p:ext uri="{BB962C8B-B14F-4D97-AF65-F5344CB8AC3E}">
        <p14:creationId xmlns:p14="http://schemas.microsoft.com/office/powerpoint/2010/main" val="127619681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301" y="922945"/>
            <a:ext cx="7337821" cy="5670134"/>
          </a:xfrm>
          <a:prstGeom prst="rect">
            <a:avLst/>
          </a:prstGeom>
        </p:spPr>
      </p:pic>
      <p:sp>
        <p:nvSpPr>
          <p:cNvPr id="2" name="Title 1"/>
          <p:cNvSpPr>
            <a:spLocks noGrp="1"/>
          </p:cNvSpPr>
          <p:nvPr>
            <p:ph type="title"/>
          </p:nvPr>
        </p:nvSpPr>
        <p:spPr/>
        <p:txBody>
          <a:bodyPr/>
          <a:lstStyle/>
          <a:p>
            <a:r>
              <a:rPr lang="en-US" dirty="0"/>
              <a:t>Publications</a:t>
            </a:r>
          </a:p>
        </p:txBody>
      </p:sp>
      <p:sp>
        <p:nvSpPr>
          <p:cNvPr id="13" name="TextBox 12"/>
          <p:cNvSpPr txBox="1"/>
          <p:nvPr/>
        </p:nvSpPr>
        <p:spPr>
          <a:xfrm>
            <a:off x="7918174" y="3865217"/>
            <a:ext cx="184666" cy="369332"/>
          </a:xfrm>
          <a:prstGeom prst="rect">
            <a:avLst/>
          </a:prstGeom>
          <a:noFill/>
        </p:spPr>
        <p:txBody>
          <a:bodyPr wrap="none" rtlCol="0">
            <a:spAutoFit/>
          </a:bodyPr>
          <a:lstStyle/>
          <a:p>
            <a:endParaRPr lang="en-US" dirty="0"/>
          </a:p>
        </p:txBody>
      </p:sp>
      <p:sp>
        <p:nvSpPr>
          <p:cNvPr id="14" name="Rectangle 13"/>
          <p:cNvSpPr/>
          <p:nvPr/>
        </p:nvSpPr>
        <p:spPr>
          <a:xfrm>
            <a:off x="6065570" y="6488668"/>
            <a:ext cx="2621230" cy="369332"/>
          </a:xfrm>
          <a:prstGeom prst="rect">
            <a:avLst/>
          </a:prstGeom>
        </p:spPr>
        <p:txBody>
          <a:bodyPr wrap="none">
            <a:spAutoFit/>
          </a:bodyPr>
          <a:lstStyle/>
          <a:p>
            <a:r>
              <a:rPr lang="en-US" dirty="0"/>
              <a:t>http://</a:t>
            </a:r>
            <a:r>
              <a:rPr lang="en-US" dirty="0" err="1"/>
              <a:t>www.genome.gov</a:t>
            </a:r>
            <a:r>
              <a:rPr lang="en-US" dirty="0"/>
              <a:t>/</a:t>
            </a:r>
          </a:p>
        </p:txBody>
      </p:sp>
    </p:spTree>
    <p:extLst>
      <p:ext uri="{BB962C8B-B14F-4D97-AF65-F5344CB8AC3E}">
        <p14:creationId xmlns:p14="http://schemas.microsoft.com/office/powerpoint/2010/main" val="1793502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2173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Clinical translation of findings from GWAS</a:t>
            </a:r>
          </a:p>
        </p:txBody>
      </p:sp>
      <p:pic>
        <p:nvPicPr>
          <p:cNvPr id="3" name="Picture 2"/>
          <p:cNvPicPr>
            <a:picLocks noChangeAspect="1"/>
          </p:cNvPicPr>
          <p:nvPr/>
        </p:nvPicPr>
        <p:blipFill>
          <a:blip r:embed="rId3"/>
          <a:stretch>
            <a:fillRect/>
          </a:stretch>
        </p:blipFill>
        <p:spPr>
          <a:xfrm>
            <a:off x="127000" y="1332531"/>
            <a:ext cx="8890000" cy="4838700"/>
          </a:xfrm>
          <a:prstGeom prst="rect">
            <a:avLst/>
          </a:prstGeom>
        </p:spPr>
      </p:pic>
      <p:sp>
        <p:nvSpPr>
          <p:cNvPr id="4" name="Rectangle 3"/>
          <p:cNvSpPr/>
          <p:nvPr/>
        </p:nvSpPr>
        <p:spPr>
          <a:xfrm>
            <a:off x="3694052" y="6305735"/>
            <a:ext cx="4992748" cy="369332"/>
          </a:xfrm>
          <a:prstGeom prst="rect">
            <a:avLst/>
          </a:prstGeom>
        </p:spPr>
        <p:txBody>
          <a:bodyPr wrap="square">
            <a:spAutoFit/>
          </a:bodyPr>
          <a:lstStyle/>
          <a:p>
            <a:r>
              <a:rPr lang="en-US" dirty="0"/>
              <a:t>McCarthy, M. et al</a:t>
            </a:r>
            <a:r>
              <a:rPr lang="en-US" i="1" dirty="0"/>
              <a:t>. </a:t>
            </a:r>
            <a:r>
              <a:rPr lang="en-US" dirty="0"/>
              <a:t>2008 </a:t>
            </a:r>
            <a:r>
              <a:rPr lang="en-US" i="1" dirty="0"/>
              <a:t>Nature Reviews Genetics</a:t>
            </a:r>
            <a:endParaRPr lang="en-US" dirty="0"/>
          </a:p>
        </p:txBody>
      </p:sp>
    </p:spTree>
    <p:extLst>
      <p:ext uri="{BB962C8B-B14F-4D97-AF65-F5344CB8AC3E}">
        <p14:creationId xmlns:p14="http://schemas.microsoft.com/office/powerpoint/2010/main" val="3672178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solidFill>
                  <a:srgbClr val="000000"/>
                </a:solidFill>
              </a:rPr>
              <a:t>Human Genome and Single Nucleotide Polymorphisms (SNPs)</a:t>
            </a:r>
            <a:br>
              <a:rPr lang="en-US" sz="3200" dirty="0">
                <a:solidFill>
                  <a:srgbClr val="000000"/>
                </a:solidFill>
              </a:rPr>
            </a:br>
            <a:endParaRPr lang="en-US" sz="3200" dirty="0">
              <a:solidFill>
                <a:srgbClr val="000000"/>
              </a:solidFill>
            </a:endParaRPr>
          </a:p>
        </p:txBody>
      </p:sp>
      <p:sp>
        <p:nvSpPr>
          <p:cNvPr id="3" name="Content Placeholder 2"/>
          <p:cNvSpPr>
            <a:spLocks noGrp="1"/>
          </p:cNvSpPr>
          <p:nvPr>
            <p:ph idx="1"/>
          </p:nvPr>
        </p:nvSpPr>
        <p:spPr>
          <a:xfrm>
            <a:off x="4114800" y="1524000"/>
            <a:ext cx="4800600" cy="4530725"/>
          </a:xfrm>
        </p:spPr>
        <p:txBody>
          <a:bodyPr/>
          <a:lstStyle/>
          <a:p>
            <a:pPr lvl="0">
              <a:defRPr/>
            </a:pPr>
            <a:r>
              <a:rPr lang="en-US" sz="2400" dirty="0">
                <a:latin typeface="Arial" pitchFamily="34" charset="0"/>
              </a:rPr>
              <a:t>23 chromosome pairs</a:t>
            </a:r>
          </a:p>
          <a:p>
            <a:pPr lvl="0">
              <a:defRPr/>
            </a:pPr>
            <a:r>
              <a:rPr lang="en-US" sz="2400" dirty="0">
                <a:latin typeface="Arial" pitchFamily="34" charset="0"/>
              </a:rPr>
              <a:t>3 billion bases</a:t>
            </a:r>
          </a:p>
          <a:p>
            <a:pPr lvl="0">
              <a:defRPr/>
            </a:pPr>
            <a:endParaRPr lang="en-US" sz="2400" dirty="0">
              <a:latin typeface="Arial" pitchFamily="34" charset="0"/>
            </a:endParaRPr>
          </a:p>
          <a:p>
            <a:pPr>
              <a:defRPr/>
            </a:pPr>
            <a:r>
              <a:rPr lang="en-US" sz="2400" dirty="0"/>
              <a:t>A single nucleotide change between pairs of chromosomes</a:t>
            </a:r>
          </a:p>
          <a:p>
            <a:pPr>
              <a:defRPr/>
            </a:pPr>
            <a:endParaRPr lang="en-US" sz="2400" dirty="0"/>
          </a:p>
          <a:p>
            <a:r>
              <a:rPr lang="en-US" sz="2400" dirty="0"/>
              <a:t>E.g. </a:t>
            </a:r>
          </a:p>
          <a:p>
            <a:endParaRPr lang="en-US" sz="2400" dirty="0"/>
          </a:p>
          <a:p>
            <a:endParaRPr lang="en-US" sz="2400" dirty="0"/>
          </a:p>
          <a:p>
            <a:pPr>
              <a:buNone/>
            </a:pPr>
            <a:endParaRPr lang="en-US" dirty="0"/>
          </a:p>
        </p:txBody>
      </p:sp>
      <p:pic>
        <p:nvPicPr>
          <p:cNvPr id="4" name="Content Placeholder 9" descr="SNP2.png"/>
          <p:cNvPicPr>
            <a:picLocks noChangeAspect="1"/>
          </p:cNvPicPr>
          <p:nvPr/>
        </p:nvPicPr>
        <p:blipFill>
          <a:blip r:embed="rId3" cstate="print"/>
          <a:srcRect/>
          <a:stretch>
            <a:fillRect/>
          </a:stretch>
        </p:blipFill>
        <p:spPr bwMode="auto">
          <a:xfrm>
            <a:off x="457200" y="1600200"/>
            <a:ext cx="3657600" cy="4073366"/>
          </a:xfrm>
          <a:prstGeom prst="rect">
            <a:avLst/>
          </a:prstGeom>
          <a:noFill/>
          <a:ln w="9525">
            <a:noFill/>
            <a:miter lim="800000"/>
            <a:headEnd/>
            <a:tailEnd/>
          </a:ln>
          <a:effectLst/>
        </p:spPr>
      </p:pic>
      <p:sp>
        <p:nvSpPr>
          <p:cNvPr id="6" name="Text Box 5"/>
          <p:cNvSpPr txBox="1">
            <a:spLocks noChangeArrowheads="1"/>
          </p:cNvSpPr>
          <p:nvPr/>
        </p:nvSpPr>
        <p:spPr bwMode="auto">
          <a:xfrm>
            <a:off x="4548808" y="4621143"/>
            <a:ext cx="3886200" cy="7078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8000"/>
                </a:solidFill>
                <a:latin typeface="Arial" pitchFamily="34" charset="0"/>
              </a:rPr>
              <a:t>Haplotype1</a:t>
            </a:r>
            <a:r>
              <a:rPr kumimoji="0" lang="en-US" sz="2000" b="0" i="0" u="none" strike="noStrike" cap="none" normalizeH="0" baseline="0" dirty="0">
                <a:ln>
                  <a:noFill/>
                </a:ln>
                <a:solidFill>
                  <a:schemeClr val="tx1"/>
                </a:solidFill>
                <a:effectLst>
                  <a:outerShdw blurRad="38100" dist="38100" dir="2700000" algn="tl">
                    <a:srgbClr val="C0C0C0"/>
                  </a:outerShdw>
                </a:effectLst>
                <a:latin typeface="Arial" pitchFamily="34" charset="0"/>
              </a:rPr>
              <a:t>: AAGG</a:t>
            </a:r>
            <a:r>
              <a:rPr lang="en-US" sz="2000" b="1" dirty="0">
                <a:solidFill>
                  <a:srgbClr val="FF0000"/>
                </a:solidFill>
                <a:effectLst>
                  <a:outerShdw blurRad="38100" dist="38100" dir="2700000" algn="tl">
                    <a:srgbClr val="C0C0C0"/>
                  </a:outerShdw>
                </a:effectLst>
                <a:latin typeface="Arial" pitchFamily="34" charset="0"/>
              </a:rPr>
              <a:t>G</a:t>
            </a:r>
            <a:r>
              <a:rPr lang="en-US" sz="2000" dirty="0">
                <a:effectLst>
                  <a:outerShdw blurRad="38100" dist="38100" dir="2700000" algn="tl">
                    <a:srgbClr val="C0C0C0"/>
                  </a:outerShdw>
                </a:effectLst>
                <a:latin typeface="Arial" pitchFamily="34" charset="0"/>
              </a:rPr>
              <a:t>ATCCAC</a:t>
            </a:r>
            <a:endParaRPr kumimoji="0" lang="en-US" sz="2000" b="0" i="0" u="none" strike="noStrike" cap="none" normalizeH="0" baseline="0" dirty="0">
              <a:ln>
                <a:noFill/>
              </a:ln>
              <a:solidFill>
                <a:schemeClr val="tx1"/>
              </a:solidFill>
              <a:effectLst>
                <a:outerShdw blurRad="38100" dist="38100" dir="2700000" algn="tl">
                  <a:srgbClr val="C0C0C0"/>
                </a:outerShdw>
              </a:effectLst>
              <a:latin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8000"/>
                </a:solidFill>
                <a:latin typeface="Arial" pitchFamily="34" charset="0"/>
              </a:rPr>
              <a:t>Haplotype2</a:t>
            </a:r>
            <a:r>
              <a:rPr kumimoji="0" lang="en-US" sz="2000" b="0" i="0" u="none" strike="noStrike" cap="none" normalizeH="0" baseline="0" dirty="0">
                <a:ln>
                  <a:noFill/>
                </a:ln>
                <a:solidFill>
                  <a:schemeClr val="tx1"/>
                </a:solidFill>
                <a:effectLst>
                  <a:outerShdw blurRad="38100" dist="38100" dir="2700000" algn="tl">
                    <a:srgbClr val="C0C0C0"/>
                  </a:outerShdw>
                </a:effectLst>
                <a:latin typeface="Arial" pitchFamily="34" charset="0"/>
              </a:rPr>
              <a:t>: AAGG</a:t>
            </a:r>
            <a:r>
              <a:rPr lang="en-US" sz="2000" b="1" dirty="0">
                <a:solidFill>
                  <a:srgbClr val="FF0000"/>
                </a:solidFill>
                <a:effectLst>
                  <a:outerShdw blurRad="38100" dist="38100" dir="2700000" algn="tl">
                    <a:srgbClr val="C0C0C0"/>
                  </a:outerShdw>
                </a:effectLst>
                <a:latin typeface="Arial" pitchFamily="34" charset="0"/>
              </a:rPr>
              <a:t>A</a:t>
            </a:r>
            <a:r>
              <a:rPr lang="en-US" sz="2000" dirty="0">
                <a:effectLst>
                  <a:outerShdw blurRad="38100" dist="38100" dir="2700000" algn="tl">
                    <a:srgbClr val="C0C0C0"/>
                  </a:outerShdw>
                </a:effectLst>
                <a:latin typeface="Arial" pitchFamily="34" charset="0"/>
              </a:rPr>
              <a:t>ATCCAC</a:t>
            </a:r>
            <a:endParaRPr kumimoji="0" lang="en-US" sz="2000" b="0"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2611162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Allelic Test for Association</a:t>
            </a:r>
          </a:p>
        </p:txBody>
      </p:sp>
      <p:pic>
        <p:nvPicPr>
          <p:cNvPr id="4" name="Content Placeholder 3"/>
          <p:cNvPicPr>
            <a:picLocks noGrp="1" noChangeAspect="1"/>
          </p:cNvPicPr>
          <p:nvPr>
            <p:ph idx="1"/>
          </p:nvPr>
        </p:nvPicPr>
        <p:blipFill>
          <a:blip r:embed="rId3"/>
          <a:srcRect t="-5325" b="-5325"/>
          <a:stretch>
            <a:fillRect/>
          </a:stretch>
        </p:blipFill>
        <p:spPr/>
      </p:pic>
    </p:spTree>
    <p:extLst>
      <p:ext uri="{BB962C8B-B14F-4D97-AF65-F5344CB8AC3E}">
        <p14:creationId xmlns:p14="http://schemas.microsoft.com/office/powerpoint/2010/main" val="1275364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a:t>
            </a:r>
          </a:p>
        </p:txBody>
      </p:sp>
      <p:pic>
        <p:nvPicPr>
          <p:cNvPr id="4" name="Content Placeholder 3"/>
          <p:cNvPicPr>
            <a:picLocks noGrp="1" noChangeAspect="1"/>
          </p:cNvPicPr>
          <p:nvPr>
            <p:ph idx="1"/>
          </p:nvPr>
        </p:nvPicPr>
        <p:blipFill>
          <a:blip r:embed="rId3"/>
          <a:srcRect t="2793" b="2793"/>
          <a:stretch>
            <a:fillRect/>
          </a:stretch>
        </p:blipFill>
        <p:spPr/>
      </p:pic>
    </p:spTree>
    <p:extLst>
      <p:ext uri="{BB962C8B-B14F-4D97-AF65-F5344CB8AC3E}">
        <p14:creationId xmlns:p14="http://schemas.microsoft.com/office/powerpoint/2010/main" val="2285092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718"/>
            <a:ext cx="8229600" cy="914970"/>
          </a:xfrm>
        </p:spPr>
        <p:txBody>
          <a:bodyPr/>
          <a:lstStyle/>
          <a:p>
            <a:r>
              <a:rPr lang="en-US" dirty="0"/>
              <a:t>Logistic regression</a:t>
            </a:r>
          </a:p>
        </p:txBody>
      </p:sp>
      <p:pic>
        <p:nvPicPr>
          <p:cNvPr id="4" name="Content Placeholder 3"/>
          <p:cNvPicPr>
            <a:picLocks noGrp="1" noChangeAspect="1"/>
          </p:cNvPicPr>
          <p:nvPr>
            <p:ph idx="1"/>
          </p:nvPr>
        </p:nvPicPr>
        <p:blipFill>
          <a:blip r:embed="rId3"/>
          <a:srcRect l="530" r="530"/>
          <a:stretch>
            <a:fillRect/>
          </a:stretch>
        </p:blipFill>
        <p:spPr>
          <a:xfrm>
            <a:off x="457200" y="1038688"/>
            <a:ext cx="8229600" cy="4525963"/>
          </a:xfrm>
        </p:spPr>
      </p:pic>
      <p:sp>
        <p:nvSpPr>
          <p:cNvPr id="3" name="Rectangle 2"/>
          <p:cNvSpPr/>
          <p:nvPr/>
        </p:nvSpPr>
        <p:spPr>
          <a:xfrm>
            <a:off x="457200" y="5564651"/>
            <a:ext cx="7593745" cy="477054"/>
          </a:xfrm>
          <a:prstGeom prst="rect">
            <a:avLst/>
          </a:prstGeom>
        </p:spPr>
        <p:txBody>
          <a:bodyPr wrap="none">
            <a:spAutoFit/>
          </a:bodyPr>
          <a:lstStyle/>
          <a:p>
            <a:r>
              <a:rPr lang="en-US" sz="2500" dirty="0"/>
              <a:t>Analogously, </a:t>
            </a:r>
            <a:r>
              <a:rPr lang="en-US" sz="2500" u="sng" dirty="0"/>
              <a:t>linear regression</a:t>
            </a:r>
            <a:r>
              <a:rPr lang="en-US" sz="2500" dirty="0"/>
              <a:t> for continuous phenotype:</a:t>
            </a:r>
          </a:p>
        </p:txBody>
      </p:sp>
      <mc:AlternateContent xmlns:mc="http://schemas.openxmlformats.org/markup-compatibility/2006" xmlns:a14="http://schemas.microsoft.com/office/drawing/2010/main">
        <mc:Choice Requires="a14">
          <p:sp>
            <p:nvSpPr>
              <p:cNvPr id="5" name="Rectangle 4"/>
              <p:cNvSpPr/>
              <p:nvPr/>
            </p:nvSpPr>
            <p:spPr>
              <a:xfrm>
                <a:off x="3058488" y="6041705"/>
                <a:ext cx="2391167"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700" i="1" smtClean="0">
                              <a:solidFill>
                                <a:srgbClr val="00B050"/>
                              </a:solidFill>
                              <a:latin typeface="Cambria Math" panose="02040503050406030204" pitchFamily="18" charset="0"/>
                              <a:ea typeface="Arial" charset="0"/>
                              <a:cs typeface="Arial" charset="0"/>
                            </a:rPr>
                          </m:ctrlPr>
                        </m:sSubPr>
                        <m:e>
                          <m:r>
                            <a:rPr lang="en-US" sz="2700" i="1" smtClean="0">
                              <a:solidFill>
                                <a:srgbClr val="00B050"/>
                              </a:solidFill>
                              <a:latin typeface="Cambria Math" charset="0"/>
                              <a:ea typeface="Arial" charset="0"/>
                              <a:cs typeface="Arial" charset="0"/>
                            </a:rPr>
                            <m:t>𝑌</m:t>
                          </m:r>
                        </m:e>
                        <m:sub>
                          <m:r>
                            <a:rPr lang="en-US" sz="2700" i="1">
                              <a:solidFill>
                                <a:srgbClr val="00B050"/>
                              </a:solidFill>
                              <a:latin typeface="Cambria Math" charset="0"/>
                              <a:ea typeface="Arial" charset="0"/>
                              <a:cs typeface="Arial" charset="0"/>
                            </a:rPr>
                            <m:t>𝑖</m:t>
                          </m:r>
                        </m:sub>
                      </m:sSub>
                      <m:r>
                        <a:rPr lang="en-US" sz="2700" i="0">
                          <a:latin typeface="Cambria Math" charset="0"/>
                          <a:ea typeface="Arial" charset="0"/>
                          <a:cs typeface="Arial" charset="0"/>
                        </a:rPr>
                        <m:t>=</m:t>
                      </m:r>
                      <m:sSub>
                        <m:sSubPr>
                          <m:ctrlPr>
                            <a:rPr lang="en-US" sz="2700" i="1" smtClean="0">
                              <a:solidFill>
                                <a:schemeClr val="accent6"/>
                              </a:solidFill>
                              <a:latin typeface="Cambria Math" panose="02040503050406030204" pitchFamily="18" charset="0"/>
                              <a:ea typeface="Arial" charset="0"/>
                              <a:cs typeface="Arial" charset="0"/>
                            </a:rPr>
                          </m:ctrlPr>
                        </m:sSubPr>
                        <m:e>
                          <m:r>
                            <a:rPr lang="en-US" sz="2700" i="1">
                              <a:solidFill>
                                <a:schemeClr val="accent6"/>
                              </a:solidFill>
                              <a:latin typeface="Cambria Math" charset="0"/>
                              <a:ea typeface="Arial" charset="0"/>
                              <a:cs typeface="Arial" charset="0"/>
                            </a:rPr>
                            <m:t>𝛽</m:t>
                          </m:r>
                        </m:e>
                        <m:sub>
                          <m:r>
                            <a:rPr lang="en-US" sz="2700" i="0">
                              <a:solidFill>
                                <a:schemeClr val="accent6"/>
                              </a:solidFill>
                              <a:latin typeface="Cambria Math" charset="0"/>
                              <a:ea typeface="Arial" charset="0"/>
                              <a:cs typeface="Arial" charset="0"/>
                            </a:rPr>
                            <m:t>0</m:t>
                          </m:r>
                        </m:sub>
                      </m:sSub>
                      <m:r>
                        <a:rPr lang="en-US" sz="2700" b="0" i="0" smtClean="0">
                          <a:latin typeface="Cambria Math" charset="0"/>
                          <a:ea typeface="Arial" charset="0"/>
                          <a:cs typeface="Arial" charset="0"/>
                        </a:rPr>
                        <m:t>+</m:t>
                      </m:r>
                      <m:sSub>
                        <m:sSubPr>
                          <m:ctrlPr>
                            <a:rPr lang="en-US" sz="2700" i="1" smtClean="0">
                              <a:solidFill>
                                <a:schemeClr val="accent6"/>
                              </a:solidFill>
                              <a:latin typeface="Cambria Math" panose="02040503050406030204" pitchFamily="18" charset="0"/>
                              <a:ea typeface="Arial" charset="0"/>
                              <a:cs typeface="Arial" charset="0"/>
                            </a:rPr>
                          </m:ctrlPr>
                        </m:sSubPr>
                        <m:e>
                          <m:r>
                            <a:rPr lang="en-US" sz="2700" i="1">
                              <a:solidFill>
                                <a:schemeClr val="accent6"/>
                              </a:solidFill>
                              <a:latin typeface="Cambria Math" charset="0"/>
                              <a:ea typeface="Arial" charset="0"/>
                              <a:cs typeface="Arial" charset="0"/>
                            </a:rPr>
                            <m:t>𝛽</m:t>
                          </m:r>
                        </m:e>
                        <m:sub>
                          <m:r>
                            <a:rPr lang="en-US" sz="2700" i="0">
                              <a:solidFill>
                                <a:schemeClr val="accent6"/>
                              </a:solidFill>
                              <a:latin typeface="Cambria Math" charset="0"/>
                              <a:ea typeface="Arial" charset="0"/>
                              <a:cs typeface="Arial" charset="0"/>
                            </a:rPr>
                            <m:t>1</m:t>
                          </m:r>
                        </m:sub>
                      </m:sSub>
                      <m:sSub>
                        <m:sSubPr>
                          <m:ctrlPr>
                            <a:rPr lang="en-US" sz="2700" i="1" smtClean="0">
                              <a:solidFill>
                                <a:srgbClr val="00B050"/>
                              </a:solidFill>
                              <a:latin typeface="Cambria Math" panose="02040503050406030204" pitchFamily="18" charset="0"/>
                              <a:ea typeface="Arial" charset="0"/>
                              <a:cs typeface="Arial" charset="0"/>
                            </a:rPr>
                          </m:ctrlPr>
                        </m:sSubPr>
                        <m:e>
                          <m:r>
                            <a:rPr lang="en-US" sz="2700" i="1">
                              <a:solidFill>
                                <a:srgbClr val="00B050"/>
                              </a:solidFill>
                              <a:latin typeface="Cambria Math" charset="0"/>
                              <a:ea typeface="Arial" charset="0"/>
                              <a:cs typeface="Arial" charset="0"/>
                            </a:rPr>
                            <m:t>𝑋</m:t>
                          </m:r>
                        </m:e>
                        <m:sub>
                          <m:r>
                            <a:rPr lang="en-US" sz="2700" i="1">
                              <a:solidFill>
                                <a:srgbClr val="00B050"/>
                              </a:solidFill>
                              <a:latin typeface="Cambria Math" charset="0"/>
                              <a:ea typeface="Arial" charset="0"/>
                              <a:cs typeface="Arial" charset="0"/>
                            </a:rPr>
                            <m:t>𝑖</m:t>
                          </m:r>
                        </m:sub>
                      </m:sSub>
                    </m:oMath>
                  </m:oMathPara>
                </a14:m>
                <a:endParaRPr lang="en-US" sz="2700" dirty="0">
                  <a:latin typeface="Arial" charset="0"/>
                  <a:ea typeface="Arial" charset="0"/>
                  <a:cs typeface="Arial"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058488" y="6041705"/>
                <a:ext cx="2391167" cy="50783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5733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Genotype Imputation</a:t>
            </a:r>
          </a:p>
        </p:txBody>
      </p:sp>
      <p:sp>
        <p:nvSpPr>
          <p:cNvPr id="3" name="Content Placeholder 2"/>
          <p:cNvSpPr>
            <a:spLocks noGrp="1"/>
          </p:cNvSpPr>
          <p:nvPr>
            <p:ph idx="1"/>
          </p:nvPr>
        </p:nvSpPr>
        <p:spPr/>
        <p:txBody>
          <a:bodyPr/>
          <a:lstStyle/>
          <a:p>
            <a:r>
              <a:rPr lang="en-US" dirty="0"/>
              <a:t>Use genotypes at a few markers to infer genotypes at other unobserved markers</a:t>
            </a:r>
          </a:p>
          <a:p>
            <a:endParaRPr lang="en-US" dirty="0"/>
          </a:p>
          <a:p>
            <a:r>
              <a:rPr lang="en-US" dirty="0"/>
              <a:t>Closely related individuals</a:t>
            </a:r>
          </a:p>
          <a:p>
            <a:pPr lvl="1"/>
            <a:r>
              <a:rPr lang="en-US" dirty="0"/>
              <a:t>Long segments of identify by descent</a:t>
            </a:r>
          </a:p>
          <a:p>
            <a:pPr lvl="1"/>
            <a:endParaRPr lang="en-US" dirty="0"/>
          </a:p>
          <a:p>
            <a:r>
              <a:rPr lang="en-US" dirty="0"/>
              <a:t>Distantly related individuals</a:t>
            </a:r>
          </a:p>
          <a:p>
            <a:pPr lvl="1"/>
            <a:r>
              <a:rPr lang="en-US" dirty="0"/>
              <a:t>Shorter segments of identify by descent</a:t>
            </a:r>
          </a:p>
        </p:txBody>
      </p:sp>
    </p:spTree>
    <p:extLst>
      <p:ext uri="{BB962C8B-B14F-4D97-AF65-F5344CB8AC3E}">
        <p14:creationId xmlns:p14="http://schemas.microsoft.com/office/powerpoint/2010/main" val="4021922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Genotype Imputation for unrelated Individuals </a:t>
            </a:r>
          </a:p>
        </p:txBody>
      </p:sp>
      <p:pic>
        <p:nvPicPr>
          <p:cNvPr id="4" name="Content Placeholder 3"/>
          <p:cNvPicPr>
            <a:picLocks noGrp="1" noChangeAspect="1"/>
          </p:cNvPicPr>
          <p:nvPr>
            <p:ph idx="1"/>
          </p:nvPr>
        </p:nvPicPr>
        <p:blipFill>
          <a:blip r:embed="rId3"/>
          <a:srcRect l="-13465" r="-13465"/>
          <a:stretch>
            <a:fillRect/>
          </a:stretch>
        </p:blipFill>
        <p:spPr/>
      </p:pic>
    </p:spTree>
    <p:extLst>
      <p:ext uri="{BB962C8B-B14F-4D97-AF65-F5344CB8AC3E}">
        <p14:creationId xmlns:p14="http://schemas.microsoft.com/office/powerpoint/2010/main" val="305328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Match Among Reference</a:t>
            </a:r>
          </a:p>
        </p:txBody>
      </p:sp>
      <p:pic>
        <p:nvPicPr>
          <p:cNvPr id="4" name="Content Placeholder 3"/>
          <p:cNvPicPr>
            <a:picLocks noGrp="1" noChangeAspect="1"/>
          </p:cNvPicPr>
          <p:nvPr>
            <p:ph idx="1"/>
          </p:nvPr>
        </p:nvPicPr>
        <p:blipFill>
          <a:blip r:embed="rId2"/>
          <a:srcRect l="-23358" r="-23358"/>
          <a:stretch>
            <a:fillRect/>
          </a:stretch>
        </p:blipFill>
        <p:spPr/>
      </p:pic>
    </p:spTree>
    <p:extLst>
      <p:ext uri="{BB962C8B-B14F-4D97-AF65-F5344CB8AC3E}">
        <p14:creationId xmlns:p14="http://schemas.microsoft.com/office/powerpoint/2010/main" val="2900754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Impute Missing Genotypes and Phase Chromosome </a:t>
            </a:r>
          </a:p>
        </p:txBody>
      </p:sp>
      <p:pic>
        <p:nvPicPr>
          <p:cNvPr id="4" name="Content Placeholder 3"/>
          <p:cNvPicPr>
            <a:picLocks noGrp="1" noChangeAspect="1"/>
          </p:cNvPicPr>
          <p:nvPr>
            <p:ph idx="1"/>
          </p:nvPr>
        </p:nvPicPr>
        <p:blipFill>
          <a:blip r:embed="rId2"/>
          <a:srcRect l="-23047" r="-23047"/>
          <a:stretch>
            <a:fillRect/>
          </a:stretch>
        </p:blipFill>
        <p:spPr/>
      </p:pic>
    </p:spTree>
    <p:extLst>
      <p:ext uri="{BB962C8B-B14F-4D97-AF65-F5344CB8AC3E}">
        <p14:creationId xmlns:p14="http://schemas.microsoft.com/office/powerpoint/2010/main" val="2397064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t>
            </a:r>
          </a:p>
        </p:txBody>
      </p:sp>
      <p:sp>
        <p:nvSpPr>
          <p:cNvPr id="3" name="Content Placeholder 2"/>
          <p:cNvSpPr>
            <a:spLocks noGrp="1"/>
          </p:cNvSpPr>
          <p:nvPr>
            <p:ph idx="1"/>
          </p:nvPr>
        </p:nvSpPr>
        <p:spPr/>
        <p:txBody>
          <a:bodyPr/>
          <a:lstStyle/>
          <a:p>
            <a:r>
              <a:rPr lang="en-US" dirty="0"/>
              <a:t>Markov model is used to model each haplotype, conditional on all others</a:t>
            </a:r>
          </a:p>
          <a:p>
            <a:endParaRPr lang="en-US" dirty="0"/>
          </a:p>
          <a:p>
            <a:r>
              <a:rPr lang="en-US" dirty="0"/>
              <a:t>At each position, we assume the haplotype being modeled copies as a template haplotype</a:t>
            </a:r>
          </a:p>
          <a:p>
            <a:endParaRPr lang="en-US" dirty="0"/>
          </a:p>
          <a:p>
            <a:r>
              <a:rPr lang="en-US" dirty="0"/>
              <a:t>Each individual has two haplotypes, and therefore copies two template haplotypes</a:t>
            </a:r>
          </a:p>
        </p:txBody>
      </p:sp>
    </p:spTree>
    <p:extLst>
      <p:ext uri="{BB962C8B-B14F-4D97-AF65-F5344CB8AC3E}">
        <p14:creationId xmlns:p14="http://schemas.microsoft.com/office/powerpoint/2010/main" val="4097624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srcRect l="-117" r="-73"/>
          <a:stretch/>
        </p:blipFill>
        <p:spPr>
          <a:xfrm>
            <a:off x="330685" y="81067"/>
            <a:ext cx="8813315" cy="6776933"/>
          </a:xfrm>
        </p:spPr>
      </p:pic>
    </p:spTree>
    <p:extLst>
      <p:ext uri="{BB962C8B-B14F-4D97-AF65-F5344CB8AC3E}">
        <p14:creationId xmlns:p14="http://schemas.microsoft.com/office/powerpoint/2010/main" val="3795459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solidFill>
                  <a:srgbClr val="000000"/>
                </a:solidFill>
                <a:latin typeface="Arial" pitchFamily="34" charset="0"/>
                <a:cs typeface="Arial" pitchFamily="34" charset="0"/>
              </a:rPr>
              <a:t>GWAS Workflow</a:t>
            </a:r>
          </a:p>
        </p:txBody>
      </p:sp>
      <p:graphicFrame>
        <p:nvGraphicFramePr>
          <p:cNvPr id="4" name="Diagram 3"/>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609600" y="1066800"/>
          <a:ext cx="7620000" cy="4927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extLst>
              <p:ext uri="{D42A27DB-BD31-4B8C-83A1-F6EECF244321}">
                <p14:modId xmlns:p14="http://schemas.microsoft.com/office/powerpoint/2010/main" val="3312232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762168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Genes?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50" y="1717933"/>
            <a:ext cx="6413500" cy="4292600"/>
          </a:xfrm>
          <a:prstGeom prst="rect">
            <a:avLst/>
          </a:prstGeom>
        </p:spPr>
      </p:pic>
      <p:sp>
        <p:nvSpPr>
          <p:cNvPr id="6" name="Rectangle 5"/>
          <p:cNvSpPr/>
          <p:nvPr/>
        </p:nvSpPr>
        <p:spPr>
          <a:xfrm>
            <a:off x="1479827" y="6310829"/>
            <a:ext cx="6935304" cy="369332"/>
          </a:xfrm>
          <a:prstGeom prst="rect">
            <a:avLst/>
          </a:prstGeom>
        </p:spPr>
        <p:txBody>
          <a:bodyPr wrap="square">
            <a:spAutoFit/>
          </a:bodyPr>
          <a:lstStyle/>
          <a:p>
            <a:r>
              <a:rPr lang="en-US" dirty="0" err="1"/>
              <a:t>Kullo</a:t>
            </a:r>
            <a:r>
              <a:rPr lang="en-US" dirty="0"/>
              <a:t> et al. </a:t>
            </a:r>
            <a:r>
              <a:rPr lang="en-US" i="1" dirty="0"/>
              <a:t>Nature Clinical Practice Cardiovascular Medicine </a:t>
            </a:r>
            <a:r>
              <a:rPr lang="en-US" dirty="0"/>
              <a:t>(2007)</a:t>
            </a:r>
          </a:p>
        </p:txBody>
      </p:sp>
    </p:spTree>
    <p:extLst>
      <p:ext uri="{BB962C8B-B14F-4D97-AF65-F5344CB8AC3E}">
        <p14:creationId xmlns:p14="http://schemas.microsoft.com/office/powerpoint/2010/main" val="1329682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p:cNvSpPr txBox="1">
            <a:spLocks noChangeArrowheads="1"/>
          </p:cNvSpPr>
          <p:nvPr/>
        </p:nvSpPr>
        <p:spPr bwMode="auto">
          <a:xfrm>
            <a:off x="414338" y="6634163"/>
            <a:ext cx="1382712" cy="10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655638" algn="l"/>
                <a:tab pos="1312863" algn="l"/>
              </a:tabLst>
              <a:defRPr>
                <a:solidFill>
                  <a:schemeClr val="tx1"/>
                </a:solidFill>
                <a:latin typeface="Arial" charset="0"/>
                <a:ea typeface="ＭＳ Ｐゴシック" charset="0"/>
                <a:cs typeface="ＭＳ Ｐゴシック" charset="0"/>
              </a:defRPr>
            </a:lvl1pPr>
            <a:lvl2pPr marL="742950" indent="-285750" eaLnBrk="0" hangingPunct="0">
              <a:tabLst>
                <a:tab pos="655638" algn="l"/>
                <a:tab pos="1312863" algn="l"/>
              </a:tabLst>
              <a:defRPr>
                <a:solidFill>
                  <a:schemeClr val="tx1"/>
                </a:solidFill>
                <a:latin typeface="Arial" charset="0"/>
                <a:ea typeface="ＭＳ Ｐゴシック" charset="0"/>
              </a:defRPr>
            </a:lvl2pPr>
            <a:lvl3pPr marL="1143000" indent="-228600" eaLnBrk="0" hangingPunct="0">
              <a:tabLst>
                <a:tab pos="655638" algn="l"/>
                <a:tab pos="1312863" algn="l"/>
              </a:tabLst>
              <a:defRPr>
                <a:solidFill>
                  <a:schemeClr val="tx1"/>
                </a:solidFill>
                <a:latin typeface="Arial" charset="0"/>
                <a:ea typeface="ＭＳ Ｐゴシック" charset="0"/>
              </a:defRPr>
            </a:lvl3pPr>
            <a:lvl4pPr marL="1600200" indent="-228600" eaLnBrk="0" hangingPunct="0">
              <a:tabLst>
                <a:tab pos="655638" algn="l"/>
                <a:tab pos="1312863" algn="l"/>
              </a:tabLst>
              <a:defRPr>
                <a:solidFill>
                  <a:schemeClr val="tx1"/>
                </a:solidFill>
                <a:latin typeface="Arial" charset="0"/>
                <a:ea typeface="ＭＳ Ｐゴシック" charset="0"/>
              </a:defRPr>
            </a:lvl4pPr>
            <a:lvl5pPr marL="2057400" indent="-228600" eaLnBrk="0" hangingPunct="0">
              <a:tabLst>
                <a:tab pos="655638" algn="l"/>
                <a:tab pos="1312863"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655638" algn="l"/>
                <a:tab pos="1312863"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655638" algn="l"/>
                <a:tab pos="1312863"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655638" algn="l"/>
                <a:tab pos="1312863"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655638" algn="l"/>
                <a:tab pos="1312863" algn="l"/>
              </a:tabLst>
              <a:defRPr>
                <a:solidFill>
                  <a:schemeClr val="tx1"/>
                </a:solidFill>
                <a:latin typeface="Arial" charset="0"/>
                <a:ea typeface="ＭＳ Ｐゴシック" charset="0"/>
              </a:defRPr>
            </a:lvl9pPr>
          </a:lstStyle>
          <a:p>
            <a:pPr eaLnBrk="1" hangingPunct="1">
              <a:lnSpc>
                <a:spcPct val="97000"/>
              </a:lnSpc>
              <a:buClr>
                <a:srgbClr val="000000"/>
              </a:buClr>
              <a:buSzPct val="45000"/>
            </a:pPr>
            <a:r>
              <a:rPr lang="en-GB" sz="700" dirty="0">
                <a:solidFill>
                  <a:srgbClr val="000000"/>
                </a:solidFill>
                <a:latin typeface="Helvetica" charset="0"/>
              </a:rPr>
              <a:t>Copyright restrictions may apply.</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3625"/>
            <a:ext cx="9061450" cy="493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6" name="TextBox 6"/>
          <p:cNvSpPr txBox="1">
            <a:spLocks noChangeArrowheads="1"/>
          </p:cNvSpPr>
          <p:nvPr/>
        </p:nvSpPr>
        <p:spPr bwMode="auto">
          <a:xfrm>
            <a:off x="4557713" y="6400800"/>
            <a:ext cx="4503737" cy="3381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GB" sz="1600" dirty="0">
                <a:solidFill>
                  <a:srgbClr val="000000"/>
                </a:solidFill>
              </a:rPr>
              <a:t>Pearson, T. A. et al. JAMA 2008;299:1335-1344</a:t>
            </a:r>
            <a:endParaRPr lang="en-US" sz="1600" dirty="0">
              <a:solidFill>
                <a:srgbClr val="000000"/>
              </a:solidFill>
            </a:endParaRPr>
          </a:p>
        </p:txBody>
      </p:sp>
      <p:sp>
        <p:nvSpPr>
          <p:cNvPr id="49157" name="Title 7"/>
          <p:cNvSpPr>
            <a:spLocks noGrp="1"/>
          </p:cNvSpPr>
          <p:nvPr>
            <p:ph type="title"/>
          </p:nvPr>
        </p:nvSpPr>
        <p:spPr>
          <a:xfrm>
            <a:off x="1820863" y="0"/>
            <a:ext cx="6934200" cy="1063625"/>
          </a:xfrm>
        </p:spPr>
        <p:txBody>
          <a:bodyPr/>
          <a:lstStyle/>
          <a:p>
            <a:pPr eaLnBrk="1" hangingPunct="1"/>
            <a:r>
              <a:rPr lang="en-GB" sz="2800" dirty="0">
                <a:solidFill>
                  <a:srgbClr val="000000"/>
                </a:solidFill>
                <a:ea typeface="ＭＳ Ｐゴシック" charset="0"/>
                <a:cs typeface="Palatino" charset="0"/>
              </a:rPr>
              <a:t>Hypothetical </a:t>
            </a:r>
            <a:r>
              <a:rPr lang="en-GB" sz="2800" dirty="0" err="1">
                <a:solidFill>
                  <a:srgbClr val="000000"/>
                </a:solidFill>
                <a:ea typeface="ＭＳ Ｐゴシック" charset="0"/>
                <a:cs typeface="Palatino" charset="0"/>
              </a:rPr>
              <a:t>Quantile-Quantile</a:t>
            </a:r>
            <a:r>
              <a:rPr lang="en-GB" sz="2800" dirty="0">
                <a:solidFill>
                  <a:srgbClr val="000000"/>
                </a:solidFill>
                <a:ea typeface="ＭＳ Ｐゴシック" charset="0"/>
                <a:cs typeface="Palatino" charset="0"/>
              </a:rPr>
              <a:t> Plots in Genome-wide Association Studies</a:t>
            </a:r>
            <a:endParaRPr lang="en-US" sz="2800" dirty="0">
              <a:solidFill>
                <a:srgbClr val="000000"/>
              </a:solidFill>
              <a:ea typeface="ＭＳ Ｐゴシック" charset="0"/>
              <a:cs typeface="Palatino" charset="0"/>
            </a:endParaRPr>
          </a:p>
        </p:txBody>
      </p:sp>
    </p:spTree>
    <p:extLst>
      <p:ext uri="{BB962C8B-B14F-4D97-AF65-F5344CB8AC3E}">
        <p14:creationId xmlns:p14="http://schemas.microsoft.com/office/powerpoint/2010/main" val="208048417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152400" y="274638"/>
            <a:ext cx="8763000" cy="944562"/>
          </a:xfrm>
        </p:spPr>
        <p:txBody>
          <a:bodyPr>
            <a:normAutofit fontScale="90000"/>
          </a:bodyPr>
          <a:lstStyle/>
          <a:p>
            <a:r>
              <a:rPr lang="en-US" sz="3600" dirty="0"/>
              <a:t>A Successful Example</a:t>
            </a:r>
            <a:br>
              <a:rPr lang="en-US" sz="3600" dirty="0"/>
            </a:br>
            <a:r>
              <a:rPr lang="en-US" sz="2700" dirty="0"/>
              <a:t>Age Related Macular Degeneration (AMD)</a:t>
            </a:r>
          </a:p>
        </p:txBody>
      </p:sp>
      <p:sp>
        <p:nvSpPr>
          <p:cNvPr id="15362" name="Content Placeholder 2"/>
          <p:cNvSpPr>
            <a:spLocks noGrp="1"/>
          </p:cNvSpPr>
          <p:nvPr>
            <p:ph sz="quarter" idx="1"/>
          </p:nvPr>
        </p:nvSpPr>
        <p:spPr>
          <a:xfrm>
            <a:off x="612775" y="1600200"/>
            <a:ext cx="8153400" cy="4495800"/>
          </a:xfrm>
        </p:spPr>
        <p:txBody>
          <a:bodyPr/>
          <a:lstStyle/>
          <a:p>
            <a:r>
              <a:rPr lang="en-US" sz="2400" dirty="0"/>
              <a:t>Progressive neurodegenerative disorder which leads to a loss of vision through the death of photoreceptors and/or retinal pigment epithelium (RPE) in the macula</a:t>
            </a:r>
          </a:p>
          <a:p>
            <a:r>
              <a:rPr lang="en-US" sz="2400" dirty="0"/>
              <a:t>Late stage of the disease is associated with a debilitating loss  of central vision and/or blindness</a:t>
            </a:r>
          </a:p>
        </p:txBody>
      </p:sp>
      <p:pic>
        <p:nvPicPr>
          <p:cNvPr id="15363" name="Picture 4"/>
          <p:cNvPicPr>
            <a:picLocks noChangeAspect="1"/>
          </p:cNvPicPr>
          <p:nvPr/>
        </p:nvPicPr>
        <p:blipFill>
          <a:blip r:embed="rId3"/>
          <a:srcRect/>
          <a:stretch>
            <a:fillRect/>
          </a:stretch>
        </p:blipFill>
        <p:spPr bwMode="auto">
          <a:xfrm>
            <a:off x="1143000" y="4117975"/>
            <a:ext cx="3327400" cy="2222500"/>
          </a:xfrm>
          <a:prstGeom prst="rect">
            <a:avLst/>
          </a:prstGeom>
          <a:noFill/>
          <a:ln w="9525">
            <a:noFill/>
            <a:miter lim="800000"/>
            <a:headEnd/>
            <a:tailEnd/>
          </a:ln>
        </p:spPr>
      </p:pic>
      <p:pic>
        <p:nvPicPr>
          <p:cNvPr id="15364" name="Picture 5"/>
          <p:cNvPicPr>
            <a:picLocks noChangeAspect="1"/>
          </p:cNvPicPr>
          <p:nvPr/>
        </p:nvPicPr>
        <p:blipFill>
          <a:blip r:embed="rId4"/>
          <a:srcRect/>
          <a:stretch>
            <a:fillRect/>
          </a:stretch>
        </p:blipFill>
        <p:spPr bwMode="auto">
          <a:xfrm>
            <a:off x="4724400" y="4117975"/>
            <a:ext cx="3327400" cy="2222500"/>
          </a:xfrm>
          <a:prstGeom prst="rect">
            <a:avLst/>
          </a:prstGeom>
          <a:noFill/>
          <a:ln w="9525">
            <a:noFill/>
            <a:miter lim="800000"/>
            <a:headEnd/>
            <a:tailEnd/>
          </a:ln>
        </p:spPr>
      </p:pic>
      <p:sp>
        <p:nvSpPr>
          <p:cNvPr id="15365" name="TextBox 6"/>
          <p:cNvSpPr txBox="1">
            <a:spLocks noChangeArrowheads="1"/>
          </p:cNvSpPr>
          <p:nvPr/>
        </p:nvSpPr>
        <p:spPr bwMode="auto">
          <a:xfrm>
            <a:off x="889000" y="3779837"/>
            <a:ext cx="7162800" cy="338138"/>
          </a:xfrm>
          <a:prstGeom prst="rect">
            <a:avLst/>
          </a:prstGeom>
          <a:noFill/>
          <a:ln w="9525">
            <a:noFill/>
            <a:miter lim="800000"/>
            <a:headEnd/>
            <a:tailEnd/>
          </a:ln>
        </p:spPr>
        <p:txBody>
          <a:bodyPr>
            <a:spAutoFit/>
          </a:bodyPr>
          <a:lstStyle/>
          <a:p>
            <a:pPr algn="r"/>
            <a:r>
              <a:rPr lang="en-US" sz="1600" u="sng">
                <a:latin typeface="Tw Cen MT" pitchFamily="34" charset="0"/>
              </a:rPr>
              <a:t>Images from National Eye Institute  (http://www.nei.nih.gov</a:t>
            </a:r>
            <a:r>
              <a:rPr lang="en-US" sz="1400" u="sng">
                <a:latin typeface="Tw Cen MT" pitchFamily="34" charset="0"/>
              </a:rPr>
              <a:t>)</a:t>
            </a:r>
          </a:p>
        </p:txBody>
      </p:sp>
      <p:sp>
        <p:nvSpPr>
          <p:cNvPr id="15366" name="TextBox 7"/>
          <p:cNvSpPr txBox="1">
            <a:spLocks noChangeArrowheads="1"/>
          </p:cNvSpPr>
          <p:nvPr/>
        </p:nvSpPr>
        <p:spPr bwMode="auto">
          <a:xfrm>
            <a:off x="1295400" y="6335713"/>
            <a:ext cx="2819400" cy="369887"/>
          </a:xfrm>
          <a:prstGeom prst="rect">
            <a:avLst/>
          </a:prstGeom>
          <a:noFill/>
          <a:ln w="9525">
            <a:noFill/>
            <a:miter lim="800000"/>
            <a:headEnd/>
            <a:tailEnd/>
          </a:ln>
        </p:spPr>
        <p:txBody>
          <a:bodyPr>
            <a:spAutoFit/>
          </a:bodyPr>
          <a:lstStyle/>
          <a:p>
            <a:r>
              <a:rPr lang="en-US">
                <a:latin typeface="Tw Cen MT" pitchFamily="34" charset="0"/>
              </a:rPr>
              <a:t>Normal Vision</a:t>
            </a:r>
          </a:p>
          <a:p>
            <a:endParaRPr lang="en-US">
              <a:latin typeface="Tw Cen MT" pitchFamily="34" charset="0"/>
            </a:endParaRPr>
          </a:p>
        </p:txBody>
      </p:sp>
      <p:sp>
        <p:nvSpPr>
          <p:cNvPr id="15367" name="TextBox 8"/>
          <p:cNvSpPr txBox="1">
            <a:spLocks noChangeArrowheads="1"/>
          </p:cNvSpPr>
          <p:nvPr/>
        </p:nvSpPr>
        <p:spPr bwMode="auto">
          <a:xfrm>
            <a:off x="4724400" y="6335713"/>
            <a:ext cx="3581400" cy="369887"/>
          </a:xfrm>
          <a:prstGeom prst="rect">
            <a:avLst/>
          </a:prstGeom>
          <a:noFill/>
          <a:ln w="9525">
            <a:noFill/>
            <a:miter lim="800000"/>
            <a:headEnd/>
            <a:tailEnd/>
          </a:ln>
        </p:spPr>
        <p:txBody>
          <a:bodyPr>
            <a:spAutoFit/>
          </a:bodyPr>
          <a:lstStyle/>
          <a:p>
            <a:r>
              <a:rPr lang="en-US">
                <a:latin typeface="Tw Cen MT" pitchFamily="34" charset="0"/>
              </a:rPr>
              <a:t>Advanced AMD impairment</a:t>
            </a:r>
          </a:p>
        </p:txBody>
      </p:sp>
    </p:spTree>
    <p:extLst>
      <p:ext uri="{BB962C8B-B14F-4D97-AF65-F5344CB8AC3E}">
        <p14:creationId xmlns:p14="http://schemas.microsoft.com/office/powerpoint/2010/main" val="108043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866" name="Text Box 2"/>
          <p:cNvSpPr txBox="1">
            <a:spLocks noChangeArrowheads="1"/>
          </p:cNvSpPr>
          <p:nvPr/>
        </p:nvSpPr>
        <p:spPr bwMode="auto">
          <a:xfrm>
            <a:off x="1510318" y="6157412"/>
            <a:ext cx="6591300" cy="369332"/>
          </a:xfrm>
          <a:prstGeom prst="rect">
            <a:avLst/>
          </a:prstGeom>
          <a:noFill/>
          <a:ln>
            <a:noFill/>
          </a:ln>
          <a:effectLst/>
          <a:extLst>
            <a:ext uri="{909E8E84-426E-40dd-AFC4-6F175D3DCCD1}">
              <a14:hiddenFill xmlns="" xmlns:a14="http://schemas.microsoft.com/office/drawing/2010/main">
                <a:solidFill>
                  <a:srgbClr val="FF00FF"/>
                </a:solidFill>
              </a14:hiddenFill>
            </a:ext>
            <a:ext uri="{91240B29-F687-4f45-9708-019B960494DF}">
              <a14:hiddenLine xmlns="" xmlns:a14="http://schemas.microsoft.com/office/drawing/2010/main" w="9525">
                <a:solidFill>
                  <a:srgbClr val="FFFF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dirty="0">
                <a:solidFill>
                  <a:srgbClr val="000000"/>
                </a:solidFill>
              </a:rPr>
              <a:t>Klein et al, </a:t>
            </a:r>
            <a:r>
              <a:rPr lang="en-GB" i="1" dirty="0">
                <a:solidFill>
                  <a:srgbClr val="000000"/>
                </a:solidFill>
              </a:rPr>
              <a:t>Science</a:t>
            </a:r>
            <a:r>
              <a:rPr lang="en-GB" dirty="0">
                <a:solidFill>
                  <a:srgbClr val="000000"/>
                </a:solidFill>
              </a:rPr>
              <a:t> 2005; 308:385-389. </a:t>
            </a:r>
          </a:p>
        </p:txBody>
      </p:sp>
      <p:pic>
        <p:nvPicPr>
          <p:cNvPr id="2212867" name="Picture 3"/>
          <p:cNvPicPr>
            <a:picLocks noChangeAspect="1" noChangeArrowheads="1"/>
          </p:cNvPicPr>
          <p:nvPr/>
        </p:nvPicPr>
        <p:blipFill>
          <a:blip r:embed="rId3">
            <a:extLst>
              <a:ext uri="{28A0092B-C50C-407E-A947-70E740481C1C}">
                <a14:useLocalDpi xmlns:a14="http://schemas.microsoft.com/office/drawing/2010/main" val="0"/>
              </a:ext>
            </a:extLst>
          </a:blip>
          <a:srcRect l="555" t="-32" b="37492"/>
          <a:stretch>
            <a:fillRect/>
          </a:stretch>
        </p:blipFill>
        <p:spPr bwMode="auto">
          <a:xfrm>
            <a:off x="1355725" y="1366838"/>
            <a:ext cx="6400800" cy="4895850"/>
          </a:xfrm>
          <a:prstGeom prst="rect">
            <a:avLst/>
          </a:prstGeom>
          <a:noFill/>
          <a:extLst>
            <a:ext uri="{909E8E84-426E-40dd-AFC4-6F175D3DCCD1}">
              <a14:hiddenFill xmlns="" xmlns:a14="http://schemas.microsoft.com/office/drawing/2010/main">
                <a:blipFill dpi="0" rotWithShape="0">
                  <a:blip/>
                  <a:srcRect l="555" t="-32" b="37492"/>
                  <a:stretch>
                    <a:fillRect/>
                  </a:stretch>
                </a:blipFill>
              </a14:hiddenFill>
            </a:ext>
          </a:extLst>
        </p:spPr>
      </p:pic>
      <p:sp>
        <p:nvSpPr>
          <p:cNvPr id="5" name="Title 1"/>
          <p:cNvSpPr txBox="1">
            <a:spLocks/>
          </p:cNvSpPr>
          <p:nvPr/>
        </p:nvSpPr>
        <p:spPr>
          <a:xfrm>
            <a:off x="1" y="392220"/>
            <a:ext cx="8878956" cy="86591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First GWAS of Age-related Macular Degeneration (AMD) </a:t>
            </a:r>
          </a:p>
          <a:p>
            <a:r>
              <a:rPr lang="en-GB" sz="2000" dirty="0">
                <a:solidFill>
                  <a:srgbClr val="000000"/>
                </a:solidFill>
              </a:rPr>
              <a:t>96 cases and 50 controls , 100K SNPs </a:t>
            </a:r>
            <a:endParaRPr lang="en-US" sz="2000" dirty="0">
              <a:solidFill>
                <a:srgbClr val="000000"/>
              </a:solidFill>
            </a:endParaRPr>
          </a:p>
          <a:p>
            <a:endParaRPr lang="en-US" sz="3200" dirty="0"/>
          </a:p>
        </p:txBody>
      </p:sp>
    </p:spTree>
    <p:extLst>
      <p:ext uri="{BB962C8B-B14F-4D97-AF65-F5344CB8AC3E}">
        <p14:creationId xmlns:p14="http://schemas.microsoft.com/office/powerpoint/2010/main" val="3038629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Later GWAS of AMD</a:t>
            </a:r>
            <a:br>
              <a:rPr lang="en-US" dirty="0"/>
            </a:br>
            <a:r>
              <a:rPr lang="en-GB" sz="2700" dirty="0">
                <a:solidFill>
                  <a:srgbClr val="000000"/>
                </a:solidFill>
              </a:rPr>
              <a:t>2150 cases and 1157controls , 370K SNPs </a:t>
            </a:r>
            <a:br>
              <a:rPr lang="en-US" dirty="0">
                <a:solidFill>
                  <a:srgbClr val="000000"/>
                </a:solidFill>
              </a:rPr>
            </a:br>
            <a:endParaRPr lang="en-US" dirty="0"/>
          </a:p>
        </p:txBody>
      </p:sp>
      <p:pic>
        <p:nvPicPr>
          <p:cNvPr id="4" name="Content Placeholder 3"/>
          <p:cNvPicPr>
            <a:picLocks noGrp="1" noChangeAspect="1"/>
          </p:cNvPicPr>
          <p:nvPr>
            <p:ph idx="1"/>
          </p:nvPr>
        </p:nvPicPr>
        <p:blipFill>
          <a:blip r:embed="rId3"/>
          <a:srcRect t="-12951" b="-12951"/>
          <a:stretch>
            <a:fillRect/>
          </a:stretch>
        </p:blipFill>
        <p:spPr>
          <a:xfrm>
            <a:off x="0" y="1147193"/>
            <a:ext cx="8803613" cy="4841648"/>
          </a:xfrm>
        </p:spPr>
      </p:pic>
      <p:sp>
        <p:nvSpPr>
          <p:cNvPr id="7" name="Text Box 2"/>
          <p:cNvSpPr txBox="1">
            <a:spLocks noChangeArrowheads="1"/>
          </p:cNvSpPr>
          <p:nvPr/>
        </p:nvSpPr>
        <p:spPr bwMode="auto">
          <a:xfrm>
            <a:off x="1510318" y="6157412"/>
            <a:ext cx="6591300" cy="369332"/>
          </a:xfrm>
          <a:prstGeom prst="rect">
            <a:avLst/>
          </a:prstGeom>
          <a:noFill/>
          <a:ln>
            <a:noFill/>
          </a:ln>
          <a:effectLst/>
          <a:extLst>
            <a:ext uri="{909E8E84-426E-40dd-AFC4-6F175D3DCCD1}">
              <a14:hiddenFill xmlns="" xmlns:a14="http://schemas.microsoft.com/office/drawing/2010/main">
                <a:solidFill>
                  <a:srgbClr val="FF00FF"/>
                </a:solidFill>
              </a14:hiddenFill>
            </a:ext>
            <a:ext uri="{91240B29-F687-4f45-9708-019B960494DF}">
              <a14:hiddenLine xmlns="" xmlns:a14="http://schemas.microsoft.com/office/drawing/2010/main" w="9525">
                <a:solidFill>
                  <a:srgbClr val="FFFF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dirty="0">
                <a:solidFill>
                  <a:srgbClr val="000000"/>
                </a:solidFill>
              </a:rPr>
              <a:t>Chen et al, </a:t>
            </a:r>
            <a:r>
              <a:rPr lang="en-GB" i="1" dirty="0">
                <a:solidFill>
                  <a:srgbClr val="000000"/>
                </a:solidFill>
              </a:rPr>
              <a:t>PNAS</a:t>
            </a:r>
            <a:r>
              <a:rPr lang="en-GB" dirty="0">
                <a:solidFill>
                  <a:srgbClr val="000000"/>
                </a:solidFill>
              </a:rPr>
              <a:t> 2010</a:t>
            </a:r>
          </a:p>
        </p:txBody>
      </p:sp>
    </p:spTree>
    <p:extLst>
      <p:ext uri="{BB962C8B-B14F-4D97-AF65-F5344CB8AC3E}">
        <p14:creationId xmlns:p14="http://schemas.microsoft.com/office/powerpoint/2010/main" val="3246620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Largest Meta-analysis of AMD</a:t>
            </a:r>
            <a:br>
              <a:rPr lang="en-US" dirty="0"/>
            </a:br>
            <a:r>
              <a:rPr lang="en-US" sz="2700" dirty="0"/>
              <a:t>&gt; 17,000 cases, &gt; 60,000 controls, 2 M imputed HapMap SNPs</a:t>
            </a:r>
            <a:br>
              <a:rPr lang="en-US" sz="2700" dirty="0"/>
            </a:br>
            <a:endParaRPr lang="en-US" sz="2700" dirty="0"/>
          </a:p>
        </p:txBody>
      </p:sp>
      <p:pic>
        <p:nvPicPr>
          <p:cNvPr id="4" name="Content Placeholder 3"/>
          <p:cNvPicPr>
            <a:picLocks noGrp="1" noChangeAspect="1"/>
          </p:cNvPicPr>
          <p:nvPr>
            <p:ph idx="1"/>
          </p:nvPr>
        </p:nvPicPr>
        <p:blipFill rotWithShape="1">
          <a:blip r:embed="rId3"/>
          <a:srcRect l="738" t="8029" r="948"/>
          <a:stretch/>
        </p:blipFill>
        <p:spPr>
          <a:xfrm>
            <a:off x="94071" y="1704946"/>
            <a:ext cx="8913232" cy="4162535"/>
          </a:xfrm>
        </p:spPr>
      </p:pic>
      <p:sp>
        <p:nvSpPr>
          <p:cNvPr id="5" name="Rectangle 4"/>
          <p:cNvSpPr/>
          <p:nvPr/>
        </p:nvSpPr>
        <p:spPr>
          <a:xfrm>
            <a:off x="1642718" y="5872413"/>
            <a:ext cx="4341228" cy="369332"/>
          </a:xfrm>
          <a:prstGeom prst="rect">
            <a:avLst/>
          </a:prstGeom>
        </p:spPr>
        <p:txBody>
          <a:bodyPr wrap="none">
            <a:spAutoFit/>
          </a:bodyPr>
          <a:lstStyle/>
          <a:p>
            <a:r>
              <a:rPr lang="en-US" dirty="0"/>
              <a:t>The AMD Gene Consortium, </a:t>
            </a:r>
            <a:r>
              <a:rPr lang="en-US" i="1" dirty="0"/>
              <a:t>Nat Genet</a:t>
            </a:r>
            <a:r>
              <a:rPr lang="en-US" dirty="0"/>
              <a:t> 2013</a:t>
            </a:r>
          </a:p>
        </p:txBody>
      </p:sp>
    </p:spTree>
    <p:extLst>
      <p:ext uri="{BB962C8B-B14F-4D97-AF65-F5344CB8AC3E}">
        <p14:creationId xmlns:p14="http://schemas.microsoft.com/office/powerpoint/2010/main" val="142724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Latest Meta-analysis of AMD</a:t>
            </a:r>
            <a:br>
              <a:rPr lang="en-US" dirty="0"/>
            </a:br>
            <a:r>
              <a:rPr lang="en-US" sz="2700" dirty="0"/>
              <a:t>16,144 cases, 17,832 controls, 12 M imputed HapMap SNPs</a:t>
            </a:r>
            <a:br>
              <a:rPr lang="en-US" sz="2700" dirty="0"/>
            </a:br>
            <a:endParaRPr lang="en-US" sz="2700" dirty="0"/>
          </a:p>
        </p:txBody>
      </p:sp>
      <p:sp>
        <p:nvSpPr>
          <p:cNvPr id="5" name="Rectangle 4"/>
          <p:cNvSpPr/>
          <p:nvPr/>
        </p:nvSpPr>
        <p:spPr>
          <a:xfrm>
            <a:off x="1094894" y="6154789"/>
            <a:ext cx="6954211" cy="369332"/>
          </a:xfrm>
          <a:prstGeom prst="rect">
            <a:avLst/>
          </a:prstGeom>
        </p:spPr>
        <p:txBody>
          <a:bodyPr wrap="none">
            <a:spAutoFit/>
          </a:bodyPr>
          <a:lstStyle/>
          <a:p>
            <a:r>
              <a:rPr lang="en-US" dirty="0"/>
              <a:t>the International AMD Genomics Consortium (IAMDGC), </a:t>
            </a:r>
            <a:r>
              <a:rPr lang="en-US" i="1" dirty="0"/>
              <a:t>Nat Genet</a:t>
            </a:r>
            <a:r>
              <a:rPr lang="en-US" dirty="0"/>
              <a:t> 2016</a:t>
            </a:r>
          </a:p>
        </p:txBody>
      </p:sp>
      <p:pic>
        <p:nvPicPr>
          <p:cNvPr id="9" name="Picture 8">
            <a:extLst>
              <a:ext uri="{FF2B5EF4-FFF2-40B4-BE49-F238E27FC236}">
                <a16:creationId xmlns:a16="http://schemas.microsoft.com/office/drawing/2014/main" id="{277D253C-13F0-8B41-90C7-91D7C87282EE}"/>
              </a:ext>
            </a:extLst>
          </p:cNvPr>
          <p:cNvPicPr>
            <a:picLocks noChangeAspect="1"/>
          </p:cNvPicPr>
          <p:nvPr/>
        </p:nvPicPr>
        <p:blipFill>
          <a:blip r:embed="rId3"/>
          <a:stretch>
            <a:fillRect/>
          </a:stretch>
        </p:blipFill>
        <p:spPr>
          <a:xfrm>
            <a:off x="0" y="1417638"/>
            <a:ext cx="9144000" cy="4488873"/>
          </a:xfrm>
          <a:prstGeom prst="rect">
            <a:avLst/>
          </a:prstGeom>
        </p:spPr>
      </p:pic>
    </p:spTree>
    <p:extLst>
      <p:ext uri="{BB962C8B-B14F-4D97-AF65-F5344CB8AC3E}">
        <p14:creationId xmlns:p14="http://schemas.microsoft.com/office/powerpoint/2010/main" val="1469271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7874" y="7171932"/>
            <a:ext cx="13744075" cy="5289816"/>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0274" y="7324332"/>
            <a:ext cx="13744075" cy="5289816"/>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2674" y="7476732"/>
            <a:ext cx="13744075" cy="52898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2860"/>
            <a:ext cx="9144000" cy="3519730"/>
          </a:xfrm>
          <a:prstGeom prst="rect">
            <a:avLst/>
          </a:prstGeom>
        </p:spPr>
      </p:pic>
      <p:sp>
        <p:nvSpPr>
          <p:cNvPr id="9" name="Text Box 2"/>
          <p:cNvSpPr txBox="1">
            <a:spLocks noChangeArrowheads="1"/>
          </p:cNvSpPr>
          <p:nvPr/>
        </p:nvSpPr>
        <p:spPr bwMode="auto">
          <a:xfrm>
            <a:off x="2420626" y="5547812"/>
            <a:ext cx="4302748" cy="369332"/>
          </a:xfrm>
          <a:prstGeom prst="rect">
            <a:avLst/>
          </a:prstGeom>
          <a:noFill/>
          <a:ln>
            <a:noFill/>
          </a:ln>
          <a:effectLst/>
          <a:extLst>
            <a:ext uri="{909E8E84-426E-40dd-AFC4-6F175D3DCCD1}">
              <a14:hiddenFill xmlns="" xmlns:a14="http://schemas.microsoft.com/office/drawing/2010/main">
                <a:solidFill>
                  <a:srgbClr val="FF00FF"/>
                </a:solidFill>
              </a14:hiddenFill>
            </a:ext>
            <a:ext uri="{91240B29-F687-4f45-9708-019B960494DF}">
              <a14:hiddenLine xmlns="" xmlns:a14="http://schemas.microsoft.com/office/drawing/2010/main" w="9525">
                <a:solidFill>
                  <a:srgbClr val="FFFF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GB" dirty="0">
                <a:solidFill>
                  <a:srgbClr val="000000"/>
                </a:solidFill>
              </a:rPr>
              <a:t>Yan et al, </a:t>
            </a:r>
            <a:r>
              <a:rPr lang="en-GB" i="1" dirty="0">
                <a:solidFill>
                  <a:srgbClr val="000000"/>
                </a:solidFill>
              </a:rPr>
              <a:t>Human Molecular Genetics 2017</a:t>
            </a:r>
            <a:endParaRPr lang="en-GB" dirty="0">
              <a:solidFill>
                <a:srgbClr val="000000"/>
              </a:solidFill>
            </a:endParaRPr>
          </a:p>
        </p:txBody>
      </p:sp>
      <p:sp>
        <p:nvSpPr>
          <p:cNvPr id="10" name="Title 1"/>
          <p:cNvSpPr>
            <a:spLocks noGrp="1"/>
          </p:cNvSpPr>
          <p:nvPr>
            <p:ph type="title"/>
          </p:nvPr>
        </p:nvSpPr>
        <p:spPr>
          <a:xfrm>
            <a:off x="457200" y="274638"/>
            <a:ext cx="8229600" cy="1143000"/>
          </a:xfrm>
        </p:spPr>
        <p:txBody>
          <a:bodyPr>
            <a:normAutofit fontScale="90000"/>
          </a:bodyPr>
          <a:lstStyle/>
          <a:p>
            <a:r>
              <a:rPr lang="en-US" dirty="0"/>
              <a:t>GWAS of AMD Progression</a:t>
            </a:r>
            <a:br>
              <a:rPr lang="en-US" dirty="0"/>
            </a:br>
            <a:r>
              <a:rPr lang="en-US" sz="2700" dirty="0"/>
              <a:t>2,721 subjects, 9 M imputed 1000G phase3 SNPs</a:t>
            </a:r>
            <a:br>
              <a:rPr lang="en-US" sz="2700" dirty="0"/>
            </a:br>
            <a:endParaRPr lang="en-US" sz="2700" dirty="0"/>
          </a:p>
        </p:txBody>
      </p:sp>
    </p:spTree>
    <p:extLst>
      <p:ext uri="{BB962C8B-B14F-4D97-AF65-F5344CB8AC3E}">
        <p14:creationId xmlns:p14="http://schemas.microsoft.com/office/powerpoint/2010/main" val="235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Regional Plots</a:t>
            </a:r>
          </a:p>
        </p:txBody>
      </p:sp>
      <p:pic>
        <p:nvPicPr>
          <p:cNvPr id="4" name="Content Placeholder 3"/>
          <p:cNvPicPr>
            <a:picLocks noGrp="1" noChangeAspect="1"/>
          </p:cNvPicPr>
          <p:nvPr>
            <p:ph idx="1"/>
          </p:nvPr>
        </p:nvPicPr>
        <p:blipFill>
          <a:blip r:embed="rId3"/>
          <a:srcRect l="-9633" r="-9633"/>
          <a:stretch>
            <a:fillRect/>
          </a:stretch>
        </p:blipFill>
        <p:spPr/>
      </p:pic>
    </p:spTree>
    <p:extLst>
      <p:ext uri="{BB962C8B-B14F-4D97-AF65-F5344CB8AC3E}">
        <p14:creationId xmlns:p14="http://schemas.microsoft.com/office/powerpoint/2010/main" val="83235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12775" y="228600"/>
            <a:ext cx="8153400" cy="990600"/>
          </a:xfrm>
        </p:spPr>
        <p:txBody>
          <a:bodyPr/>
          <a:lstStyle/>
          <a:p>
            <a:r>
              <a:rPr lang="en-US"/>
              <a:t>GWA Study Design</a:t>
            </a:r>
          </a:p>
        </p:txBody>
      </p:sp>
      <p:sp>
        <p:nvSpPr>
          <p:cNvPr id="3" name="Content Placeholder 2"/>
          <p:cNvSpPr>
            <a:spLocks noGrp="1"/>
          </p:cNvSpPr>
          <p:nvPr>
            <p:ph sz="quarter" idx="1"/>
          </p:nvPr>
        </p:nvSpPr>
        <p:spPr>
          <a:xfrm>
            <a:off x="228600" y="2382838"/>
            <a:ext cx="8537575" cy="4475162"/>
          </a:xfrm>
        </p:spPr>
        <p:txBody>
          <a:bodyPr>
            <a:normAutofit fontScale="92500" lnSpcReduction="10000"/>
          </a:bodyPr>
          <a:lstStyle/>
          <a:p>
            <a:pPr>
              <a:defRPr/>
            </a:pPr>
            <a:r>
              <a:rPr lang="en-US" sz="2400" dirty="0"/>
              <a:t>Sample Collection</a:t>
            </a:r>
          </a:p>
          <a:p>
            <a:pPr marL="822960" lvl="1" indent="-457200">
              <a:defRPr/>
            </a:pPr>
            <a:r>
              <a:rPr lang="en-US" dirty="0"/>
              <a:t>Genotyping of single nucleotide polymorphisms (</a:t>
            </a:r>
            <a:r>
              <a:rPr lang="en-US" dirty="0" err="1"/>
              <a:t>SNPs</a:t>
            </a:r>
            <a:r>
              <a:rPr lang="en-US" dirty="0"/>
              <a:t>) was performed using a variety of platforms</a:t>
            </a:r>
          </a:p>
          <a:p>
            <a:pPr marL="708660" lvl="1" indent="-342900">
              <a:defRPr/>
            </a:pPr>
            <a:r>
              <a:rPr lang="en-US" sz="2400" dirty="0"/>
              <a:t>Array densities ranged from roughly 200k to 1M </a:t>
            </a:r>
            <a:r>
              <a:rPr lang="en-US" sz="2400" dirty="0" err="1"/>
              <a:t>SNPs</a:t>
            </a:r>
            <a:r>
              <a:rPr lang="en-US" sz="2400" dirty="0"/>
              <a:t>/chip</a:t>
            </a:r>
          </a:p>
          <a:p>
            <a:pPr marL="708660" lvl="1" indent="-342900">
              <a:defRPr/>
            </a:pPr>
            <a:r>
              <a:rPr lang="en-US" sz="2400" dirty="0"/>
              <a:t>Most samples were population based case-control studies, though some data came from family based (sib-pair) studies</a:t>
            </a:r>
          </a:p>
          <a:p>
            <a:pPr>
              <a:defRPr/>
            </a:pPr>
            <a:r>
              <a:rPr lang="en-US" sz="2400" dirty="0"/>
              <a:t>Quality Control (</a:t>
            </a:r>
            <a:r>
              <a:rPr lang="en-US" sz="2400" b="1" dirty="0"/>
              <a:t>PLINK</a:t>
            </a:r>
            <a:r>
              <a:rPr lang="en-US" sz="2400" dirty="0"/>
              <a:t>)</a:t>
            </a:r>
          </a:p>
          <a:p>
            <a:pPr marL="708660" lvl="1" indent="-342900">
              <a:defRPr/>
            </a:pPr>
            <a:r>
              <a:rPr lang="en-US" sz="2400" dirty="0"/>
              <a:t>Samples screened unknown for population stratification</a:t>
            </a:r>
          </a:p>
          <a:p>
            <a:pPr marL="708660" lvl="1" indent="-342900">
              <a:defRPr/>
            </a:pPr>
            <a:r>
              <a:rPr lang="en-US" sz="2400" dirty="0"/>
              <a:t>Rare SNPs (MAF &lt; 1%-5%) and SNPs with high missing rate were excluded from the analysis  </a:t>
            </a:r>
          </a:p>
          <a:p>
            <a:pPr marL="708660" lvl="1" indent="-342900">
              <a:defRPr/>
            </a:pPr>
            <a:r>
              <a:rPr lang="en-US" sz="2400" dirty="0"/>
              <a:t>Hardy Weinberg Equilibrium for genotype frequency</a:t>
            </a:r>
          </a:p>
          <a:p>
            <a:pPr marL="708660" lvl="1" indent="-342900">
              <a:defRPr/>
            </a:pPr>
            <a:r>
              <a:rPr lang="en-US" sz="2400"/>
              <a:t>Potential familial samples</a:t>
            </a:r>
            <a:endParaRPr lang="en-US" sz="2400" dirty="0"/>
          </a:p>
        </p:txBody>
      </p:sp>
      <p:sp>
        <p:nvSpPr>
          <p:cNvPr id="4" name="Pentagon 3"/>
          <p:cNvSpPr/>
          <p:nvPr/>
        </p:nvSpPr>
        <p:spPr>
          <a:xfrm>
            <a:off x="228600" y="1485900"/>
            <a:ext cx="1676400" cy="685800"/>
          </a:xfrm>
          <a:prstGeom prst="homePlate">
            <a:avLst/>
          </a:prstGeom>
          <a:solidFill>
            <a:schemeClr val="tx2">
              <a:lumMod val="40000"/>
              <a:lumOff val="60000"/>
            </a:schemeClr>
          </a:solidFill>
          <a:ln w="50800"/>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rgbClr val="FFFFFF"/>
              </a:solidFill>
            </a:endParaRPr>
          </a:p>
        </p:txBody>
      </p:sp>
      <p:sp>
        <p:nvSpPr>
          <p:cNvPr id="22532" name="TextBox 4"/>
          <p:cNvSpPr txBox="1">
            <a:spLocks noChangeArrowheads="1"/>
          </p:cNvSpPr>
          <p:nvPr/>
        </p:nvSpPr>
        <p:spPr bwMode="auto">
          <a:xfrm>
            <a:off x="279400" y="1644650"/>
            <a:ext cx="1676400" cy="396875"/>
          </a:xfrm>
          <a:prstGeom prst="rect">
            <a:avLst/>
          </a:prstGeom>
          <a:noFill/>
          <a:ln w="9525">
            <a:noFill/>
            <a:miter lim="800000"/>
            <a:headEnd/>
            <a:tailEnd/>
          </a:ln>
        </p:spPr>
        <p:txBody>
          <a:bodyPr>
            <a:spAutoFit/>
          </a:bodyPr>
          <a:lstStyle/>
          <a:p>
            <a:r>
              <a:rPr lang="en-US" sz="2000" b="1">
                <a:latin typeface="Tw Cen MT" pitchFamily="34" charset="0"/>
              </a:rPr>
              <a:t>Genotyping</a:t>
            </a:r>
          </a:p>
        </p:txBody>
      </p:sp>
      <p:sp>
        <p:nvSpPr>
          <p:cNvPr id="6" name="Chevron 5"/>
          <p:cNvSpPr/>
          <p:nvPr/>
        </p:nvSpPr>
        <p:spPr>
          <a:xfrm>
            <a:off x="1803400" y="1485900"/>
            <a:ext cx="1836738"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2534" name="TextBox 6"/>
          <p:cNvSpPr txBox="1">
            <a:spLocks noChangeArrowheads="1"/>
          </p:cNvSpPr>
          <p:nvPr/>
        </p:nvSpPr>
        <p:spPr bwMode="auto">
          <a:xfrm>
            <a:off x="2032000" y="1644650"/>
            <a:ext cx="1701800" cy="396875"/>
          </a:xfrm>
          <a:prstGeom prst="rect">
            <a:avLst/>
          </a:prstGeom>
          <a:noFill/>
          <a:ln w="9525">
            <a:noFill/>
            <a:miter lim="800000"/>
            <a:headEnd/>
            <a:tailEnd/>
          </a:ln>
        </p:spPr>
        <p:txBody>
          <a:bodyPr>
            <a:spAutoFit/>
          </a:bodyPr>
          <a:lstStyle/>
          <a:p>
            <a:r>
              <a:rPr lang="en-US" sz="2000" b="1">
                <a:latin typeface="Tw Cen MT" pitchFamily="34" charset="0"/>
              </a:rPr>
              <a:t> Imputation</a:t>
            </a:r>
          </a:p>
        </p:txBody>
      </p:sp>
      <p:sp>
        <p:nvSpPr>
          <p:cNvPr id="8" name="Chevron 7"/>
          <p:cNvSpPr/>
          <p:nvPr/>
        </p:nvSpPr>
        <p:spPr>
          <a:xfrm>
            <a:off x="3505200" y="1479550"/>
            <a:ext cx="1981200"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2536" name="TextBox 8"/>
          <p:cNvSpPr txBox="1">
            <a:spLocks noChangeArrowheads="1"/>
          </p:cNvSpPr>
          <p:nvPr/>
        </p:nvSpPr>
        <p:spPr bwMode="auto">
          <a:xfrm>
            <a:off x="3597275" y="1519238"/>
            <a:ext cx="1703388" cy="701675"/>
          </a:xfrm>
          <a:prstGeom prst="rect">
            <a:avLst/>
          </a:prstGeom>
          <a:noFill/>
          <a:ln w="9525">
            <a:noFill/>
            <a:miter lim="800000"/>
            <a:headEnd/>
            <a:tailEnd/>
          </a:ln>
        </p:spPr>
        <p:txBody>
          <a:bodyPr>
            <a:spAutoFit/>
          </a:bodyPr>
          <a:lstStyle/>
          <a:p>
            <a:pPr algn="ctr"/>
            <a:r>
              <a:rPr lang="en-US" sz="2000" b="1">
                <a:latin typeface="Tw Cen MT" pitchFamily="34" charset="0"/>
              </a:rPr>
              <a:t>Association </a:t>
            </a:r>
          </a:p>
          <a:p>
            <a:pPr algn="ctr"/>
            <a:r>
              <a:rPr lang="en-US" sz="2000" b="1">
                <a:latin typeface="Tw Cen MT" pitchFamily="34" charset="0"/>
              </a:rPr>
              <a:t>Analysis</a:t>
            </a:r>
          </a:p>
        </p:txBody>
      </p:sp>
      <p:sp>
        <p:nvSpPr>
          <p:cNvPr id="10" name="Chevron 9"/>
          <p:cNvSpPr/>
          <p:nvPr/>
        </p:nvSpPr>
        <p:spPr>
          <a:xfrm>
            <a:off x="5300663" y="1479550"/>
            <a:ext cx="1887537"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2538" name="TextBox 10"/>
          <p:cNvSpPr txBox="1">
            <a:spLocks noChangeArrowheads="1"/>
          </p:cNvSpPr>
          <p:nvPr/>
        </p:nvSpPr>
        <p:spPr bwMode="auto">
          <a:xfrm>
            <a:off x="5384800" y="1519238"/>
            <a:ext cx="1701800" cy="701675"/>
          </a:xfrm>
          <a:prstGeom prst="rect">
            <a:avLst/>
          </a:prstGeom>
          <a:noFill/>
          <a:ln w="9525">
            <a:noFill/>
            <a:miter lim="800000"/>
            <a:headEnd/>
            <a:tailEnd/>
          </a:ln>
        </p:spPr>
        <p:txBody>
          <a:bodyPr>
            <a:spAutoFit/>
          </a:bodyPr>
          <a:lstStyle/>
          <a:p>
            <a:pPr algn="ctr"/>
            <a:r>
              <a:rPr lang="en-US" sz="2000" b="1">
                <a:latin typeface="Tw Cen MT" pitchFamily="34" charset="0"/>
              </a:rPr>
              <a:t>Discovery </a:t>
            </a:r>
          </a:p>
          <a:p>
            <a:pPr algn="ctr"/>
            <a:r>
              <a:rPr lang="en-US" sz="2000" b="1">
                <a:latin typeface="Tw Cen MT" pitchFamily="34" charset="0"/>
              </a:rPr>
              <a:t>Meta-analysis</a:t>
            </a:r>
          </a:p>
        </p:txBody>
      </p:sp>
      <p:sp>
        <p:nvSpPr>
          <p:cNvPr id="12" name="Chevron 11"/>
          <p:cNvSpPr/>
          <p:nvPr/>
        </p:nvSpPr>
        <p:spPr>
          <a:xfrm>
            <a:off x="7010400" y="1479550"/>
            <a:ext cx="1981200"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2540" name="TextBox 12"/>
          <p:cNvSpPr txBox="1">
            <a:spLocks noChangeArrowheads="1"/>
          </p:cNvSpPr>
          <p:nvPr/>
        </p:nvSpPr>
        <p:spPr bwMode="auto">
          <a:xfrm>
            <a:off x="7246938" y="1524000"/>
            <a:ext cx="1701800" cy="701675"/>
          </a:xfrm>
          <a:prstGeom prst="rect">
            <a:avLst/>
          </a:prstGeom>
          <a:noFill/>
          <a:ln w="9525">
            <a:noFill/>
            <a:miter lim="800000"/>
            <a:headEnd/>
            <a:tailEnd/>
          </a:ln>
        </p:spPr>
        <p:txBody>
          <a:bodyPr>
            <a:spAutoFit/>
          </a:bodyPr>
          <a:lstStyle/>
          <a:p>
            <a:r>
              <a:rPr lang="en-US" sz="2000" b="1">
                <a:latin typeface="Tw Cen MT" pitchFamily="34" charset="0"/>
              </a:rPr>
              <a:t> Replication</a:t>
            </a:r>
          </a:p>
          <a:p>
            <a:r>
              <a:rPr lang="en-US" sz="2000" b="1">
                <a:latin typeface="Tw Cen MT" pitchFamily="34" charset="0"/>
              </a:rPr>
              <a:t>Meta-analysis</a:t>
            </a:r>
          </a:p>
        </p:txBody>
      </p:sp>
      <p:sp>
        <p:nvSpPr>
          <p:cNvPr id="14" name="Chevron 13"/>
          <p:cNvSpPr/>
          <p:nvPr/>
        </p:nvSpPr>
        <p:spPr>
          <a:xfrm>
            <a:off x="1752600" y="1517650"/>
            <a:ext cx="7315200" cy="692150"/>
          </a:xfrm>
          <a:prstGeom prst="chevron">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a:solidFill>
                <a:schemeClr val="tx1"/>
              </a:solidFill>
            </a:endParaRPr>
          </a:p>
        </p:txBody>
      </p:sp>
      <p:sp>
        <p:nvSpPr>
          <p:cNvPr id="2" name="Rectangle 1">
            <a:extLst>
              <a:ext uri="{FF2B5EF4-FFF2-40B4-BE49-F238E27FC236}">
                <a16:creationId xmlns:a16="http://schemas.microsoft.com/office/drawing/2014/main" id="{58911AE9-B622-4A4F-A4CE-C1AC5B54995D}"/>
              </a:ext>
            </a:extLst>
          </p:cNvPr>
          <p:cNvSpPr/>
          <p:nvPr/>
        </p:nvSpPr>
        <p:spPr>
          <a:xfrm>
            <a:off x="7894915" y="6581001"/>
            <a:ext cx="1172885" cy="276999"/>
          </a:xfrm>
          <a:prstGeom prst="rect">
            <a:avLst/>
          </a:prstGeom>
        </p:spPr>
        <p:txBody>
          <a:bodyPr wrap="none">
            <a:spAutoFit/>
          </a:bodyPr>
          <a:lstStyle/>
          <a:p>
            <a:r>
              <a:rPr lang="en-US" sz="1200" i="1" dirty="0"/>
              <a:t>Nat Genet</a:t>
            </a:r>
            <a:r>
              <a:rPr lang="en-US" sz="1200" dirty="0"/>
              <a:t> 2013</a:t>
            </a:r>
          </a:p>
        </p:txBody>
      </p:sp>
    </p:spTree>
    <p:extLst>
      <p:ext uri="{BB962C8B-B14F-4D97-AF65-F5344CB8AC3E}">
        <p14:creationId xmlns:p14="http://schemas.microsoft.com/office/powerpoint/2010/main" val="4186800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12775" y="228600"/>
            <a:ext cx="8153400" cy="990600"/>
          </a:xfrm>
        </p:spPr>
        <p:txBody>
          <a:bodyPr/>
          <a:lstStyle/>
          <a:p>
            <a:r>
              <a:rPr lang="en-US"/>
              <a:t>GWA Study Design</a:t>
            </a:r>
          </a:p>
        </p:txBody>
      </p:sp>
      <p:sp>
        <p:nvSpPr>
          <p:cNvPr id="3" name="Content Placeholder 2"/>
          <p:cNvSpPr>
            <a:spLocks noGrp="1"/>
          </p:cNvSpPr>
          <p:nvPr>
            <p:ph sz="quarter" idx="1"/>
          </p:nvPr>
        </p:nvSpPr>
        <p:spPr>
          <a:xfrm>
            <a:off x="228600" y="2165350"/>
            <a:ext cx="8537575" cy="4464050"/>
          </a:xfrm>
        </p:spPr>
        <p:txBody>
          <a:bodyPr>
            <a:normAutofit/>
          </a:bodyPr>
          <a:lstStyle/>
          <a:p>
            <a:pPr>
              <a:lnSpc>
                <a:spcPct val="90000"/>
              </a:lnSpc>
            </a:pPr>
            <a:r>
              <a:rPr lang="en-US" sz="2400" dirty="0"/>
              <a:t>Imputation</a:t>
            </a:r>
          </a:p>
          <a:p>
            <a:pPr lvl="1">
              <a:lnSpc>
                <a:spcPct val="90000"/>
              </a:lnSpc>
            </a:pPr>
            <a:r>
              <a:rPr lang="en-US" sz="2400" dirty="0"/>
              <a:t>Each group participating in the discovery analysis calculated the allelic dosages using </a:t>
            </a:r>
            <a:r>
              <a:rPr lang="en-US" sz="2400" b="1" dirty="0"/>
              <a:t>IMPUTE2</a:t>
            </a:r>
          </a:p>
          <a:p>
            <a:pPr lvl="1">
              <a:lnSpc>
                <a:spcPct val="90000"/>
              </a:lnSpc>
            </a:pPr>
            <a:r>
              <a:rPr lang="en-US" sz="2400" dirty="0"/>
              <a:t>All imputation was performed using the </a:t>
            </a:r>
            <a:r>
              <a:rPr lang="en-US" sz="2400" b="1" dirty="0"/>
              <a:t>1000 Genome Project phase 3</a:t>
            </a:r>
            <a:r>
              <a:rPr lang="en-US" sz="2400" dirty="0"/>
              <a:t> reference panels</a:t>
            </a:r>
          </a:p>
          <a:p>
            <a:pPr>
              <a:lnSpc>
                <a:spcPct val="90000"/>
              </a:lnSpc>
            </a:pPr>
            <a:r>
              <a:rPr lang="en-US" sz="2400" dirty="0"/>
              <a:t>Quality Control (</a:t>
            </a:r>
            <a:r>
              <a:rPr lang="en-US" sz="2400" b="1" dirty="0"/>
              <a:t>PLINK</a:t>
            </a:r>
            <a:r>
              <a:rPr lang="en-US" sz="2400" dirty="0"/>
              <a:t>)</a:t>
            </a:r>
          </a:p>
          <a:p>
            <a:pPr lvl="1">
              <a:lnSpc>
                <a:spcPct val="90000"/>
              </a:lnSpc>
            </a:pPr>
            <a:r>
              <a:rPr lang="en-US" sz="2400" dirty="0"/>
              <a:t>SNPs of low imputation quality and/or extreme effect size </a:t>
            </a:r>
            <a:r>
              <a:rPr lang="en-US" sz="2400" dirty="0">
                <a:cs typeface="Arial" charset="0"/>
              </a:rPr>
              <a:t>which</a:t>
            </a:r>
            <a:r>
              <a:rPr lang="en-US" sz="2400" dirty="0"/>
              <a:t> tend to indicate spurious associations were removed</a:t>
            </a:r>
          </a:p>
          <a:p>
            <a:pPr lvl="1">
              <a:lnSpc>
                <a:spcPct val="90000"/>
              </a:lnSpc>
            </a:pPr>
            <a:r>
              <a:rPr lang="en-US" sz="2400" dirty="0"/>
              <a:t>After imputation and quality control measures, most data sets contain dosages for over 2 million SNPs per sample</a:t>
            </a:r>
          </a:p>
          <a:p>
            <a:pPr>
              <a:lnSpc>
                <a:spcPct val="90000"/>
              </a:lnSpc>
              <a:buFont typeface="Wingdings" pitchFamily="2" charset="2"/>
              <a:buNone/>
            </a:pPr>
            <a:endParaRPr lang="en-US" sz="2400" dirty="0"/>
          </a:p>
          <a:p>
            <a:pPr>
              <a:lnSpc>
                <a:spcPct val="90000"/>
              </a:lnSpc>
            </a:pPr>
            <a:endParaRPr lang="en-US" dirty="0"/>
          </a:p>
        </p:txBody>
      </p:sp>
      <p:sp>
        <p:nvSpPr>
          <p:cNvPr id="4" name="Pentagon 3"/>
          <p:cNvSpPr/>
          <p:nvPr/>
        </p:nvSpPr>
        <p:spPr>
          <a:xfrm>
            <a:off x="228600" y="1485900"/>
            <a:ext cx="1676400" cy="685800"/>
          </a:xfrm>
          <a:prstGeom prst="homePlate">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rgbClr val="FFFFFF"/>
              </a:solidFill>
            </a:endParaRPr>
          </a:p>
        </p:txBody>
      </p:sp>
      <p:sp>
        <p:nvSpPr>
          <p:cNvPr id="23556" name="TextBox 4"/>
          <p:cNvSpPr txBox="1">
            <a:spLocks noChangeArrowheads="1"/>
          </p:cNvSpPr>
          <p:nvPr/>
        </p:nvSpPr>
        <p:spPr bwMode="auto">
          <a:xfrm>
            <a:off x="279400" y="1644650"/>
            <a:ext cx="1676400" cy="396875"/>
          </a:xfrm>
          <a:prstGeom prst="rect">
            <a:avLst/>
          </a:prstGeom>
          <a:noFill/>
          <a:ln w="9525">
            <a:noFill/>
            <a:miter lim="800000"/>
            <a:headEnd/>
            <a:tailEnd/>
          </a:ln>
        </p:spPr>
        <p:txBody>
          <a:bodyPr>
            <a:spAutoFit/>
          </a:bodyPr>
          <a:lstStyle/>
          <a:p>
            <a:r>
              <a:rPr lang="en-US" sz="2000" b="1">
                <a:latin typeface="Tw Cen MT" pitchFamily="34" charset="0"/>
              </a:rPr>
              <a:t>Genotyping</a:t>
            </a:r>
          </a:p>
        </p:txBody>
      </p:sp>
      <p:sp>
        <p:nvSpPr>
          <p:cNvPr id="6" name="Chevron 5"/>
          <p:cNvSpPr/>
          <p:nvPr/>
        </p:nvSpPr>
        <p:spPr>
          <a:xfrm>
            <a:off x="1803400" y="1485900"/>
            <a:ext cx="1836738" cy="685800"/>
          </a:xfrm>
          <a:prstGeom prst="chevron">
            <a:avLst/>
          </a:prstGeom>
          <a:solidFill>
            <a:schemeClr val="tx2">
              <a:lumMod val="40000"/>
              <a:lumOff val="60000"/>
            </a:schemeClr>
          </a:solidFill>
          <a:ln w="50800"/>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3558" name="TextBox 6"/>
          <p:cNvSpPr txBox="1">
            <a:spLocks noChangeArrowheads="1"/>
          </p:cNvSpPr>
          <p:nvPr/>
        </p:nvSpPr>
        <p:spPr bwMode="auto">
          <a:xfrm>
            <a:off x="2032000" y="1644650"/>
            <a:ext cx="1701800" cy="396875"/>
          </a:xfrm>
          <a:prstGeom prst="rect">
            <a:avLst/>
          </a:prstGeom>
          <a:noFill/>
          <a:ln w="9525">
            <a:noFill/>
            <a:miter lim="800000"/>
            <a:headEnd/>
            <a:tailEnd/>
          </a:ln>
        </p:spPr>
        <p:txBody>
          <a:bodyPr>
            <a:spAutoFit/>
          </a:bodyPr>
          <a:lstStyle/>
          <a:p>
            <a:r>
              <a:rPr lang="en-US" sz="2000" b="1">
                <a:latin typeface="Tw Cen MT" pitchFamily="34" charset="0"/>
              </a:rPr>
              <a:t> Imputation</a:t>
            </a:r>
          </a:p>
        </p:txBody>
      </p:sp>
      <p:sp>
        <p:nvSpPr>
          <p:cNvPr id="15" name="Chevron 14"/>
          <p:cNvSpPr/>
          <p:nvPr/>
        </p:nvSpPr>
        <p:spPr>
          <a:xfrm>
            <a:off x="3505200" y="1479550"/>
            <a:ext cx="1981200"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3560" name="TextBox 15"/>
          <p:cNvSpPr txBox="1">
            <a:spLocks noChangeArrowheads="1"/>
          </p:cNvSpPr>
          <p:nvPr/>
        </p:nvSpPr>
        <p:spPr bwMode="auto">
          <a:xfrm>
            <a:off x="3597275" y="1519238"/>
            <a:ext cx="1703388" cy="701675"/>
          </a:xfrm>
          <a:prstGeom prst="rect">
            <a:avLst/>
          </a:prstGeom>
          <a:noFill/>
          <a:ln w="9525">
            <a:noFill/>
            <a:miter lim="800000"/>
            <a:headEnd/>
            <a:tailEnd/>
          </a:ln>
        </p:spPr>
        <p:txBody>
          <a:bodyPr>
            <a:spAutoFit/>
          </a:bodyPr>
          <a:lstStyle/>
          <a:p>
            <a:pPr algn="ctr"/>
            <a:r>
              <a:rPr lang="en-US" sz="2000" b="1">
                <a:latin typeface="Tw Cen MT" pitchFamily="34" charset="0"/>
              </a:rPr>
              <a:t>Association </a:t>
            </a:r>
          </a:p>
          <a:p>
            <a:pPr algn="ctr"/>
            <a:r>
              <a:rPr lang="en-US" sz="2000" b="1">
                <a:latin typeface="Tw Cen MT" pitchFamily="34" charset="0"/>
              </a:rPr>
              <a:t>Analysis</a:t>
            </a:r>
          </a:p>
        </p:txBody>
      </p:sp>
      <p:sp>
        <p:nvSpPr>
          <p:cNvPr id="17" name="Chevron 16"/>
          <p:cNvSpPr/>
          <p:nvPr/>
        </p:nvSpPr>
        <p:spPr>
          <a:xfrm>
            <a:off x="5300663" y="1479550"/>
            <a:ext cx="1887537"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3562" name="TextBox 17"/>
          <p:cNvSpPr txBox="1">
            <a:spLocks noChangeArrowheads="1"/>
          </p:cNvSpPr>
          <p:nvPr/>
        </p:nvSpPr>
        <p:spPr bwMode="auto">
          <a:xfrm>
            <a:off x="5384800" y="1519238"/>
            <a:ext cx="1701800" cy="701675"/>
          </a:xfrm>
          <a:prstGeom prst="rect">
            <a:avLst/>
          </a:prstGeom>
          <a:noFill/>
          <a:ln w="9525">
            <a:noFill/>
            <a:miter lim="800000"/>
            <a:headEnd/>
            <a:tailEnd/>
          </a:ln>
        </p:spPr>
        <p:txBody>
          <a:bodyPr>
            <a:spAutoFit/>
          </a:bodyPr>
          <a:lstStyle/>
          <a:p>
            <a:pPr algn="ctr"/>
            <a:r>
              <a:rPr lang="en-US" sz="2000" b="1">
                <a:latin typeface="Tw Cen MT" pitchFamily="34" charset="0"/>
              </a:rPr>
              <a:t>Discovery </a:t>
            </a:r>
          </a:p>
          <a:p>
            <a:pPr algn="ctr"/>
            <a:r>
              <a:rPr lang="en-US" sz="2000" b="1">
                <a:latin typeface="Tw Cen MT" pitchFamily="34" charset="0"/>
              </a:rPr>
              <a:t>Meta-analysis</a:t>
            </a:r>
          </a:p>
        </p:txBody>
      </p:sp>
      <p:sp>
        <p:nvSpPr>
          <p:cNvPr id="19" name="Chevron 18"/>
          <p:cNvSpPr/>
          <p:nvPr/>
        </p:nvSpPr>
        <p:spPr>
          <a:xfrm>
            <a:off x="7010400" y="1479550"/>
            <a:ext cx="1981200"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3564" name="TextBox 19"/>
          <p:cNvSpPr txBox="1">
            <a:spLocks noChangeArrowheads="1"/>
          </p:cNvSpPr>
          <p:nvPr/>
        </p:nvSpPr>
        <p:spPr bwMode="auto">
          <a:xfrm>
            <a:off x="7246938" y="1524000"/>
            <a:ext cx="1701800" cy="701675"/>
          </a:xfrm>
          <a:prstGeom prst="rect">
            <a:avLst/>
          </a:prstGeom>
          <a:noFill/>
          <a:ln w="9525">
            <a:noFill/>
            <a:miter lim="800000"/>
            <a:headEnd/>
            <a:tailEnd/>
          </a:ln>
        </p:spPr>
        <p:txBody>
          <a:bodyPr>
            <a:spAutoFit/>
          </a:bodyPr>
          <a:lstStyle/>
          <a:p>
            <a:r>
              <a:rPr lang="en-US" sz="2000" b="1">
                <a:latin typeface="Tw Cen MT" pitchFamily="34" charset="0"/>
              </a:rPr>
              <a:t> Replication</a:t>
            </a:r>
          </a:p>
          <a:p>
            <a:r>
              <a:rPr lang="en-US" sz="2000" b="1">
                <a:latin typeface="Tw Cen MT" pitchFamily="34" charset="0"/>
              </a:rPr>
              <a:t>Meta-analysis</a:t>
            </a:r>
          </a:p>
        </p:txBody>
      </p:sp>
      <p:sp>
        <p:nvSpPr>
          <p:cNvPr id="14" name="Chevron 13"/>
          <p:cNvSpPr/>
          <p:nvPr/>
        </p:nvSpPr>
        <p:spPr>
          <a:xfrm>
            <a:off x="3276600" y="1479550"/>
            <a:ext cx="5867400" cy="882650"/>
          </a:xfrm>
          <a:prstGeom prst="chevron">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a:solidFill>
                <a:schemeClr val="tx1"/>
              </a:solidFill>
            </a:endParaRPr>
          </a:p>
        </p:txBody>
      </p:sp>
      <p:sp>
        <p:nvSpPr>
          <p:cNvPr id="16" name="Rectangle 15">
            <a:extLst>
              <a:ext uri="{FF2B5EF4-FFF2-40B4-BE49-F238E27FC236}">
                <a16:creationId xmlns:a16="http://schemas.microsoft.com/office/drawing/2014/main" id="{CC7281AB-A67E-2C41-A49D-19BC821F6450}"/>
              </a:ext>
            </a:extLst>
          </p:cNvPr>
          <p:cNvSpPr/>
          <p:nvPr/>
        </p:nvSpPr>
        <p:spPr>
          <a:xfrm>
            <a:off x="7894915" y="6581001"/>
            <a:ext cx="1172885" cy="276999"/>
          </a:xfrm>
          <a:prstGeom prst="rect">
            <a:avLst/>
          </a:prstGeom>
        </p:spPr>
        <p:txBody>
          <a:bodyPr wrap="none">
            <a:spAutoFit/>
          </a:bodyPr>
          <a:lstStyle/>
          <a:p>
            <a:r>
              <a:rPr lang="en-US" sz="1200" i="1" dirty="0"/>
              <a:t>Nat Genet</a:t>
            </a:r>
            <a:r>
              <a:rPr lang="en-US" sz="1200" dirty="0"/>
              <a:t> 2013</a:t>
            </a:r>
          </a:p>
        </p:txBody>
      </p:sp>
    </p:spTree>
    <p:extLst>
      <p:ext uri="{BB962C8B-B14F-4D97-AF65-F5344CB8AC3E}">
        <p14:creationId xmlns:p14="http://schemas.microsoft.com/office/powerpoint/2010/main" val="335241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Study in Population</a:t>
            </a:r>
          </a:p>
        </p:txBody>
      </p:sp>
      <p:pic>
        <p:nvPicPr>
          <p:cNvPr id="4" name="Content Placeholder 3"/>
          <p:cNvPicPr>
            <a:picLocks noGrp="1" noChangeAspect="1"/>
          </p:cNvPicPr>
          <p:nvPr>
            <p:ph idx="1"/>
          </p:nvPr>
        </p:nvPicPr>
        <p:blipFill>
          <a:blip r:embed="rId3"/>
          <a:srcRect t="-2600" b="-2600"/>
          <a:stretch>
            <a:fillRect/>
          </a:stretch>
        </p:blipFill>
        <p:spPr/>
      </p:pic>
      <p:sp>
        <p:nvSpPr>
          <p:cNvPr id="6" name="Rectangle 5"/>
          <p:cNvSpPr/>
          <p:nvPr/>
        </p:nvSpPr>
        <p:spPr>
          <a:xfrm>
            <a:off x="1479827" y="6310829"/>
            <a:ext cx="6935304" cy="369332"/>
          </a:xfrm>
          <a:prstGeom prst="rect">
            <a:avLst/>
          </a:prstGeom>
        </p:spPr>
        <p:txBody>
          <a:bodyPr wrap="square">
            <a:spAutoFit/>
          </a:bodyPr>
          <a:lstStyle/>
          <a:p>
            <a:r>
              <a:rPr lang="en-US" dirty="0" err="1"/>
              <a:t>Kullo</a:t>
            </a:r>
            <a:r>
              <a:rPr lang="en-US" dirty="0"/>
              <a:t> et al. </a:t>
            </a:r>
            <a:r>
              <a:rPr lang="en-US" i="1" dirty="0"/>
              <a:t>Nature Clinical Practice Cardiovascular Medicine </a:t>
            </a:r>
            <a:r>
              <a:rPr lang="en-US" dirty="0"/>
              <a:t>(2007)</a:t>
            </a:r>
          </a:p>
        </p:txBody>
      </p:sp>
    </p:spTree>
    <p:extLst>
      <p:ext uri="{BB962C8B-B14F-4D97-AF65-F5344CB8AC3E}">
        <p14:creationId xmlns:p14="http://schemas.microsoft.com/office/powerpoint/2010/main" val="962270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12775" y="228600"/>
            <a:ext cx="8153400" cy="990600"/>
          </a:xfrm>
        </p:spPr>
        <p:txBody>
          <a:bodyPr/>
          <a:lstStyle/>
          <a:p>
            <a:r>
              <a:rPr lang="en-US"/>
              <a:t>GWA Study Design</a:t>
            </a:r>
          </a:p>
        </p:txBody>
      </p:sp>
      <p:sp>
        <p:nvSpPr>
          <p:cNvPr id="3" name="Content Placeholder 2"/>
          <p:cNvSpPr>
            <a:spLocks noGrp="1"/>
          </p:cNvSpPr>
          <p:nvPr>
            <p:ph sz="quarter" idx="1"/>
          </p:nvPr>
        </p:nvSpPr>
        <p:spPr>
          <a:xfrm>
            <a:off x="152400" y="2438400"/>
            <a:ext cx="8720138" cy="3810000"/>
          </a:xfrm>
        </p:spPr>
        <p:txBody>
          <a:bodyPr>
            <a:normAutofit lnSpcReduction="10000"/>
          </a:bodyPr>
          <a:lstStyle/>
          <a:p>
            <a:pPr>
              <a:lnSpc>
                <a:spcPct val="90000"/>
              </a:lnSpc>
            </a:pPr>
            <a:r>
              <a:rPr lang="en-US" sz="2400" dirty="0"/>
              <a:t>Statistical Methods</a:t>
            </a:r>
          </a:p>
          <a:p>
            <a:pPr lvl="1">
              <a:lnSpc>
                <a:spcPct val="90000"/>
              </a:lnSpc>
            </a:pPr>
            <a:r>
              <a:rPr lang="en-US" sz="2400" dirty="0"/>
              <a:t>A logistic regression model, or equivalent analysis, was used to test for association between allelic frequency and AMD risk</a:t>
            </a:r>
          </a:p>
          <a:p>
            <a:pPr lvl="1">
              <a:lnSpc>
                <a:spcPct val="90000"/>
              </a:lnSpc>
            </a:pPr>
            <a:r>
              <a:rPr lang="en-US" sz="2400" dirty="0"/>
              <a:t>Contributing studies adjusted for population substructure as needed</a:t>
            </a:r>
          </a:p>
          <a:p>
            <a:pPr lvl="1">
              <a:lnSpc>
                <a:spcPct val="90000"/>
              </a:lnSpc>
            </a:pPr>
            <a:r>
              <a:rPr lang="en-US" sz="2400" dirty="0"/>
              <a:t>The primary analysis model was unadjusted for age, though subsequent analysis did included age as a covariate</a:t>
            </a:r>
          </a:p>
          <a:p>
            <a:pPr lvl="1">
              <a:lnSpc>
                <a:spcPct val="90000"/>
              </a:lnSpc>
            </a:pPr>
            <a:r>
              <a:rPr lang="en-US" sz="2400" dirty="0"/>
              <a:t>Primary model compared allelic frequencies between all advanced stages of AMD (</a:t>
            </a:r>
            <a:r>
              <a:rPr lang="en-US" sz="2400" dirty="0" err="1"/>
              <a:t>neovascular</a:t>
            </a:r>
            <a:r>
              <a:rPr lang="en-US" sz="2400" dirty="0"/>
              <a:t> AMD and GA) vs controls</a:t>
            </a:r>
          </a:p>
          <a:p>
            <a:pPr lvl="1">
              <a:lnSpc>
                <a:spcPct val="90000"/>
              </a:lnSpc>
            </a:pPr>
            <a:r>
              <a:rPr lang="en-US" sz="2400" b="1" dirty="0"/>
              <a:t>PLINK</a:t>
            </a:r>
            <a:r>
              <a:rPr lang="en-US" sz="2400" dirty="0"/>
              <a:t> for logistic and linear regression</a:t>
            </a:r>
          </a:p>
        </p:txBody>
      </p:sp>
      <p:sp>
        <p:nvSpPr>
          <p:cNvPr id="4" name="Pentagon 3"/>
          <p:cNvSpPr/>
          <p:nvPr/>
        </p:nvSpPr>
        <p:spPr>
          <a:xfrm>
            <a:off x="228600" y="1485900"/>
            <a:ext cx="1676400" cy="685800"/>
          </a:xfrm>
          <a:prstGeom prst="homePlate">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rgbClr val="FFFFFF"/>
              </a:solidFill>
            </a:endParaRPr>
          </a:p>
        </p:txBody>
      </p:sp>
      <p:sp>
        <p:nvSpPr>
          <p:cNvPr id="24580" name="TextBox 4"/>
          <p:cNvSpPr txBox="1">
            <a:spLocks noChangeArrowheads="1"/>
          </p:cNvSpPr>
          <p:nvPr/>
        </p:nvSpPr>
        <p:spPr bwMode="auto">
          <a:xfrm>
            <a:off x="279400" y="1644650"/>
            <a:ext cx="1676400" cy="396875"/>
          </a:xfrm>
          <a:prstGeom prst="rect">
            <a:avLst/>
          </a:prstGeom>
          <a:noFill/>
          <a:ln w="9525">
            <a:noFill/>
            <a:miter lim="800000"/>
            <a:headEnd/>
            <a:tailEnd/>
          </a:ln>
        </p:spPr>
        <p:txBody>
          <a:bodyPr>
            <a:spAutoFit/>
          </a:bodyPr>
          <a:lstStyle/>
          <a:p>
            <a:r>
              <a:rPr lang="en-US" sz="2000" b="1">
                <a:latin typeface="Tw Cen MT" pitchFamily="34" charset="0"/>
              </a:rPr>
              <a:t>Genotyping</a:t>
            </a:r>
          </a:p>
        </p:txBody>
      </p:sp>
      <p:sp>
        <p:nvSpPr>
          <p:cNvPr id="6" name="Chevron 5"/>
          <p:cNvSpPr/>
          <p:nvPr/>
        </p:nvSpPr>
        <p:spPr>
          <a:xfrm>
            <a:off x="1803400" y="1485900"/>
            <a:ext cx="1836738"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4582" name="TextBox 6"/>
          <p:cNvSpPr txBox="1">
            <a:spLocks noChangeArrowheads="1"/>
          </p:cNvSpPr>
          <p:nvPr/>
        </p:nvSpPr>
        <p:spPr bwMode="auto">
          <a:xfrm>
            <a:off x="2032000" y="1644650"/>
            <a:ext cx="1701800" cy="396875"/>
          </a:xfrm>
          <a:prstGeom prst="rect">
            <a:avLst/>
          </a:prstGeom>
          <a:noFill/>
          <a:ln w="9525">
            <a:noFill/>
            <a:miter lim="800000"/>
            <a:headEnd/>
            <a:tailEnd/>
          </a:ln>
        </p:spPr>
        <p:txBody>
          <a:bodyPr>
            <a:spAutoFit/>
          </a:bodyPr>
          <a:lstStyle/>
          <a:p>
            <a:r>
              <a:rPr lang="en-US" sz="2000" b="1">
                <a:latin typeface="Tw Cen MT" pitchFamily="34" charset="0"/>
              </a:rPr>
              <a:t> Imputation</a:t>
            </a:r>
          </a:p>
        </p:txBody>
      </p:sp>
      <p:sp>
        <p:nvSpPr>
          <p:cNvPr id="15" name="Chevron 14"/>
          <p:cNvSpPr/>
          <p:nvPr/>
        </p:nvSpPr>
        <p:spPr>
          <a:xfrm>
            <a:off x="3505200" y="1479550"/>
            <a:ext cx="1981200" cy="685800"/>
          </a:xfrm>
          <a:prstGeom prst="chevron">
            <a:avLst/>
          </a:prstGeom>
          <a:solidFill>
            <a:schemeClr val="tx2">
              <a:lumMod val="40000"/>
              <a:lumOff val="60000"/>
            </a:schemeClr>
          </a:solidFill>
          <a:ln w="50800"/>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4584" name="TextBox 15"/>
          <p:cNvSpPr txBox="1">
            <a:spLocks noChangeArrowheads="1"/>
          </p:cNvSpPr>
          <p:nvPr/>
        </p:nvSpPr>
        <p:spPr bwMode="auto">
          <a:xfrm>
            <a:off x="3597275" y="1519238"/>
            <a:ext cx="1703388" cy="701675"/>
          </a:xfrm>
          <a:prstGeom prst="rect">
            <a:avLst/>
          </a:prstGeom>
          <a:noFill/>
          <a:ln w="9525">
            <a:noFill/>
            <a:miter lim="800000"/>
            <a:headEnd/>
            <a:tailEnd/>
          </a:ln>
        </p:spPr>
        <p:txBody>
          <a:bodyPr>
            <a:spAutoFit/>
          </a:bodyPr>
          <a:lstStyle/>
          <a:p>
            <a:pPr algn="ctr"/>
            <a:r>
              <a:rPr lang="en-US" sz="2000" b="1">
                <a:latin typeface="Tw Cen MT" pitchFamily="34" charset="0"/>
              </a:rPr>
              <a:t>Association </a:t>
            </a:r>
          </a:p>
          <a:p>
            <a:pPr algn="ctr"/>
            <a:r>
              <a:rPr lang="en-US" sz="2000" b="1">
                <a:latin typeface="Tw Cen MT" pitchFamily="34" charset="0"/>
              </a:rPr>
              <a:t>Analysis</a:t>
            </a:r>
          </a:p>
        </p:txBody>
      </p:sp>
      <p:sp>
        <p:nvSpPr>
          <p:cNvPr id="17" name="Chevron 16"/>
          <p:cNvSpPr/>
          <p:nvPr/>
        </p:nvSpPr>
        <p:spPr>
          <a:xfrm>
            <a:off x="5300663" y="1479550"/>
            <a:ext cx="1887537"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4586" name="TextBox 17"/>
          <p:cNvSpPr txBox="1">
            <a:spLocks noChangeArrowheads="1"/>
          </p:cNvSpPr>
          <p:nvPr/>
        </p:nvSpPr>
        <p:spPr bwMode="auto">
          <a:xfrm>
            <a:off x="5384800" y="1519238"/>
            <a:ext cx="1701800" cy="701675"/>
          </a:xfrm>
          <a:prstGeom prst="rect">
            <a:avLst/>
          </a:prstGeom>
          <a:noFill/>
          <a:ln w="9525">
            <a:noFill/>
            <a:miter lim="800000"/>
            <a:headEnd/>
            <a:tailEnd/>
          </a:ln>
        </p:spPr>
        <p:txBody>
          <a:bodyPr>
            <a:spAutoFit/>
          </a:bodyPr>
          <a:lstStyle/>
          <a:p>
            <a:pPr algn="ctr"/>
            <a:r>
              <a:rPr lang="en-US" sz="2000" b="1">
                <a:latin typeface="Tw Cen MT" pitchFamily="34" charset="0"/>
              </a:rPr>
              <a:t>Discovery </a:t>
            </a:r>
          </a:p>
          <a:p>
            <a:pPr algn="ctr"/>
            <a:r>
              <a:rPr lang="en-US" sz="2000" b="1">
                <a:latin typeface="Tw Cen MT" pitchFamily="34" charset="0"/>
              </a:rPr>
              <a:t>Meta-analysis</a:t>
            </a:r>
          </a:p>
        </p:txBody>
      </p:sp>
      <p:sp>
        <p:nvSpPr>
          <p:cNvPr id="19" name="Chevron 18"/>
          <p:cNvSpPr/>
          <p:nvPr/>
        </p:nvSpPr>
        <p:spPr>
          <a:xfrm>
            <a:off x="7010400" y="1479550"/>
            <a:ext cx="1981200"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4588" name="TextBox 19"/>
          <p:cNvSpPr txBox="1">
            <a:spLocks noChangeArrowheads="1"/>
          </p:cNvSpPr>
          <p:nvPr/>
        </p:nvSpPr>
        <p:spPr bwMode="auto">
          <a:xfrm>
            <a:off x="7246938" y="1524000"/>
            <a:ext cx="1701800" cy="701675"/>
          </a:xfrm>
          <a:prstGeom prst="rect">
            <a:avLst/>
          </a:prstGeom>
          <a:noFill/>
          <a:ln w="9525">
            <a:noFill/>
            <a:miter lim="800000"/>
            <a:headEnd/>
            <a:tailEnd/>
          </a:ln>
        </p:spPr>
        <p:txBody>
          <a:bodyPr>
            <a:spAutoFit/>
          </a:bodyPr>
          <a:lstStyle/>
          <a:p>
            <a:r>
              <a:rPr lang="en-US" sz="2000" b="1">
                <a:latin typeface="Tw Cen MT" pitchFamily="34" charset="0"/>
              </a:rPr>
              <a:t> Replication</a:t>
            </a:r>
          </a:p>
          <a:p>
            <a:r>
              <a:rPr lang="en-US" sz="2000" b="1">
                <a:latin typeface="Tw Cen MT" pitchFamily="34" charset="0"/>
              </a:rPr>
              <a:t>Meta-analysis</a:t>
            </a:r>
          </a:p>
        </p:txBody>
      </p:sp>
      <p:sp>
        <p:nvSpPr>
          <p:cNvPr id="21" name="Chevron 20"/>
          <p:cNvSpPr/>
          <p:nvPr/>
        </p:nvSpPr>
        <p:spPr>
          <a:xfrm>
            <a:off x="5181600" y="1517650"/>
            <a:ext cx="3962400" cy="692150"/>
          </a:xfrm>
          <a:prstGeom prst="chevron">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a:solidFill>
                <a:schemeClr val="tx1"/>
              </a:solidFill>
            </a:endParaRPr>
          </a:p>
        </p:txBody>
      </p:sp>
      <p:sp>
        <p:nvSpPr>
          <p:cNvPr id="16" name="Rectangle 15">
            <a:extLst>
              <a:ext uri="{FF2B5EF4-FFF2-40B4-BE49-F238E27FC236}">
                <a16:creationId xmlns:a16="http://schemas.microsoft.com/office/drawing/2014/main" id="{E76816E6-6A30-9D41-89E1-565DEAB65C31}"/>
              </a:ext>
            </a:extLst>
          </p:cNvPr>
          <p:cNvSpPr/>
          <p:nvPr/>
        </p:nvSpPr>
        <p:spPr>
          <a:xfrm>
            <a:off x="7894915" y="6581001"/>
            <a:ext cx="1172885" cy="276999"/>
          </a:xfrm>
          <a:prstGeom prst="rect">
            <a:avLst/>
          </a:prstGeom>
        </p:spPr>
        <p:txBody>
          <a:bodyPr wrap="none">
            <a:spAutoFit/>
          </a:bodyPr>
          <a:lstStyle/>
          <a:p>
            <a:r>
              <a:rPr lang="en-US" sz="1200" i="1" dirty="0"/>
              <a:t>Nat Genet</a:t>
            </a:r>
            <a:r>
              <a:rPr lang="en-US" sz="1200" dirty="0"/>
              <a:t> 2013</a:t>
            </a:r>
          </a:p>
        </p:txBody>
      </p:sp>
    </p:spTree>
    <p:extLst>
      <p:ext uri="{BB962C8B-B14F-4D97-AF65-F5344CB8AC3E}">
        <p14:creationId xmlns:p14="http://schemas.microsoft.com/office/powerpoint/2010/main" val="2849422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12775" y="228600"/>
            <a:ext cx="8153400" cy="990600"/>
          </a:xfrm>
        </p:spPr>
        <p:txBody>
          <a:bodyPr/>
          <a:lstStyle/>
          <a:p>
            <a:r>
              <a:rPr lang="en-US"/>
              <a:t>GWA Study Design</a:t>
            </a:r>
          </a:p>
        </p:txBody>
      </p:sp>
      <p:sp>
        <p:nvSpPr>
          <p:cNvPr id="25602" name="Content Placeholder 2"/>
          <p:cNvSpPr>
            <a:spLocks noGrp="1"/>
          </p:cNvSpPr>
          <p:nvPr>
            <p:ph sz="quarter" idx="1"/>
          </p:nvPr>
        </p:nvSpPr>
        <p:spPr>
          <a:xfrm>
            <a:off x="228600" y="2362200"/>
            <a:ext cx="8229600" cy="4191000"/>
          </a:xfrm>
        </p:spPr>
        <p:txBody>
          <a:bodyPr/>
          <a:lstStyle/>
          <a:p>
            <a:r>
              <a:rPr lang="en-US" sz="2400" dirty="0"/>
              <a:t>Meta-analysis  details </a:t>
            </a:r>
          </a:p>
          <a:p>
            <a:pPr lvl="1"/>
            <a:r>
              <a:rPr lang="en-US" sz="2400" dirty="0"/>
              <a:t>Meta-analysis of all the discovery GWAS was performed via </a:t>
            </a:r>
            <a:r>
              <a:rPr lang="en-US" sz="2400" b="1" dirty="0"/>
              <a:t>METAL</a:t>
            </a:r>
            <a:r>
              <a:rPr lang="en-US" sz="2400" dirty="0"/>
              <a:t> using the inverse fixed affects model</a:t>
            </a:r>
          </a:p>
          <a:p>
            <a:pPr lvl="1"/>
            <a:r>
              <a:rPr lang="en-US" sz="2400" dirty="0"/>
              <a:t>Total number of samples in the discovery analysis was approximately 7,600 cases and 50,000 controls</a:t>
            </a:r>
          </a:p>
          <a:p>
            <a:r>
              <a:rPr lang="en-US" sz="2400" dirty="0"/>
              <a:t>Discovery Results</a:t>
            </a:r>
          </a:p>
          <a:p>
            <a:pPr lvl="1"/>
            <a:r>
              <a:rPr lang="en-US" sz="2400" dirty="0"/>
              <a:t>From this analysis, 32 loci show promising evidence for association an were further considered for the subsequent stage of replication analysis</a:t>
            </a:r>
          </a:p>
        </p:txBody>
      </p:sp>
      <p:sp>
        <p:nvSpPr>
          <p:cNvPr id="4" name="Pentagon 3"/>
          <p:cNvSpPr/>
          <p:nvPr/>
        </p:nvSpPr>
        <p:spPr>
          <a:xfrm>
            <a:off x="228600" y="1485900"/>
            <a:ext cx="1676400" cy="685800"/>
          </a:xfrm>
          <a:prstGeom prst="homePlate">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rgbClr val="FFFFFF"/>
              </a:solidFill>
            </a:endParaRPr>
          </a:p>
        </p:txBody>
      </p:sp>
      <p:sp>
        <p:nvSpPr>
          <p:cNvPr id="25604" name="TextBox 4"/>
          <p:cNvSpPr txBox="1">
            <a:spLocks noChangeArrowheads="1"/>
          </p:cNvSpPr>
          <p:nvPr/>
        </p:nvSpPr>
        <p:spPr bwMode="auto">
          <a:xfrm>
            <a:off x="279400" y="1644650"/>
            <a:ext cx="1676400" cy="396875"/>
          </a:xfrm>
          <a:prstGeom prst="rect">
            <a:avLst/>
          </a:prstGeom>
          <a:noFill/>
          <a:ln w="9525">
            <a:noFill/>
            <a:miter lim="800000"/>
            <a:headEnd/>
            <a:tailEnd/>
          </a:ln>
        </p:spPr>
        <p:txBody>
          <a:bodyPr>
            <a:spAutoFit/>
          </a:bodyPr>
          <a:lstStyle/>
          <a:p>
            <a:r>
              <a:rPr lang="en-US" sz="2000" b="1">
                <a:latin typeface="Tw Cen MT" pitchFamily="34" charset="0"/>
              </a:rPr>
              <a:t>Genotyping</a:t>
            </a:r>
          </a:p>
        </p:txBody>
      </p:sp>
      <p:sp>
        <p:nvSpPr>
          <p:cNvPr id="6" name="Chevron 5"/>
          <p:cNvSpPr/>
          <p:nvPr/>
        </p:nvSpPr>
        <p:spPr>
          <a:xfrm>
            <a:off x="1803400" y="1485900"/>
            <a:ext cx="1836738"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5606" name="TextBox 6"/>
          <p:cNvSpPr txBox="1">
            <a:spLocks noChangeArrowheads="1"/>
          </p:cNvSpPr>
          <p:nvPr/>
        </p:nvSpPr>
        <p:spPr bwMode="auto">
          <a:xfrm>
            <a:off x="2032000" y="1644650"/>
            <a:ext cx="1701800" cy="396875"/>
          </a:xfrm>
          <a:prstGeom prst="rect">
            <a:avLst/>
          </a:prstGeom>
          <a:noFill/>
          <a:ln w="9525">
            <a:noFill/>
            <a:miter lim="800000"/>
            <a:headEnd/>
            <a:tailEnd/>
          </a:ln>
        </p:spPr>
        <p:txBody>
          <a:bodyPr>
            <a:spAutoFit/>
          </a:bodyPr>
          <a:lstStyle/>
          <a:p>
            <a:r>
              <a:rPr lang="en-US" sz="2000" b="1">
                <a:latin typeface="Tw Cen MT" pitchFamily="34" charset="0"/>
              </a:rPr>
              <a:t> Imputation</a:t>
            </a:r>
          </a:p>
        </p:txBody>
      </p:sp>
      <p:sp>
        <p:nvSpPr>
          <p:cNvPr id="16" name="Chevron 15"/>
          <p:cNvSpPr/>
          <p:nvPr/>
        </p:nvSpPr>
        <p:spPr>
          <a:xfrm>
            <a:off x="3505200" y="1479550"/>
            <a:ext cx="1981200"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5608" name="TextBox 16"/>
          <p:cNvSpPr txBox="1">
            <a:spLocks noChangeArrowheads="1"/>
          </p:cNvSpPr>
          <p:nvPr/>
        </p:nvSpPr>
        <p:spPr bwMode="auto">
          <a:xfrm>
            <a:off x="3597275" y="1519238"/>
            <a:ext cx="1703388" cy="701675"/>
          </a:xfrm>
          <a:prstGeom prst="rect">
            <a:avLst/>
          </a:prstGeom>
          <a:noFill/>
          <a:ln w="9525">
            <a:noFill/>
            <a:miter lim="800000"/>
            <a:headEnd/>
            <a:tailEnd/>
          </a:ln>
        </p:spPr>
        <p:txBody>
          <a:bodyPr>
            <a:spAutoFit/>
          </a:bodyPr>
          <a:lstStyle/>
          <a:p>
            <a:pPr algn="ctr"/>
            <a:r>
              <a:rPr lang="en-US" sz="2000" b="1">
                <a:latin typeface="Tw Cen MT" pitchFamily="34" charset="0"/>
              </a:rPr>
              <a:t>Association </a:t>
            </a:r>
          </a:p>
          <a:p>
            <a:pPr algn="ctr"/>
            <a:r>
              <a:rPr lang="en-US" sz="2000" b="1">
                <a:latin typeface="Tw Cen MT" pitchFamily="34" charset="0"/>
              </a:rPr>
              <a:t>Analysis</a:t>
            </a:r>
          </a:p>
        </p:txBody>
      </p:sp>
      <p:sp>
        <p:nvSpPr>
          <p:cNvPr id="18" name="Chevron 17"/>
          <p:cNvSpPr/>
          <p:nvPr/>
        </p:nvSpPr>
        <p:spPr>
          <a:xfrm>
            <a:off x="5300663" y="1479550"/>
            <a:ext cx="1887537" cy="685800"/>
          </a:xfrm>
          <a:prstGeom prst="chevron">
            <a:avLst/>
          </a:prstGeom>
          <a:solidFill>
            <a:schemeClr val="tx2">
              <a:lumMod val="40000"/>
              <a:lumOff val="60000"/>
            </a:schemeClr>
          </a:solidFill>
          <a:ln w="50800"/>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5610" name="TextBox 18"/>
          <p:cNvSpPr txBox="1">
            <a:spLocks noChangeArrowheads="1"/>
          </p:cNvSpPr>
          <p:nvPr/>
        </p:nvSpPr>
        <p:spPr bwMode="auto">
          <a:xfrm>
            <a:off x="5384800" y="1519238"/>
            <a:ext cx="1701800" cy="701675"/>
          </a:xfrm>
          <a:prstGeom prst="rect">
            <a:avLst/>
          </a:prstGeom>
          <a:noFill/>
          <a:ln w="9525">
            <a:noFill/>
            <a:miter lim="800000"/>
            <a:headEnd/>
            <a:tailEnd/>
          </a:ln>
        </p:spPr>
        <p:txBody>
          <a:bodyPr>
            <a:spAutoFit/>
          </a:bodyPr>
          <a:lstStyle/>
          <a:p>
            <a:pPr algn="ctr"/>
            <a:r>
              <a:rPr lang="en-US" sz="2000" b="1">
                <a:latin typeface="Tw Cen MT" pitchFamily="34" charset="0"/>
              </a:rPr>
              <a:t>Discovery </a:t>
            </a:r>
          </a:p>
          <a:p>
            <a:pPr algn="ctr"/>
            <a:r>
              <a:rPr lang="en-US" sz="2000" b="1">
                <a:latin typeface="Tw Cen MT" pitchFamily="34" charset="0"/>
              </a:rPr>
              <a:t>Meta-analysis</a:t>
            </a:r>
          </a:p>
        </p:txBody>
      </p:sp>
      <p:sp>
        <p:nvSpPr>
          <p:cNvPr id="20" name="Chevron 19"/>
          <p:cNvSpPr/>
          <p:nvPr/>
        </p:nvSpPr>
        <p:spPr>
          <a:xfrm>
            <a:off x="7010400" y="1479550"/>
            <a:ext cx="1981200"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5612" name="TextBox 20"/>
          <p:cNvSpPr txBox="1">
            <a:spLocks noChangeArrowheads="1"/>
          </p:cNvSpPr>
          <p:nvPr/>
        </p:nvSpPr>
        <p:spPr bwMode="auto">
          <a:xfrm>
            <a:off x="7162800" y="1524000"/>
            <a:ext cx="1701800" cy="701675"/>
          </a:xfrm>
          <a:prstGeom prst="rect">
            <a:avLst/>
          </a:prstGeom>
          <a:noFill/>
          <a:ln w="9525">
            <a:noFill/>
            <a:miter lim="800000"/>
            <a:headEnd/>
            <a:tailEnd/>
          </a:ln>
        </p:spPr>
        <p:txBody>
          <a:bodyPr>
            <a:spAutoFit/>
          </a:bodyPr>
          <a:lstStyle/>
          <a:p>
            <a:r>
              <a:rPr lang="en-US" sz="2000" b="1">
                <a:latin typeface="Tw Cen MT" pitchFamily="34" charset="0"/>
              </a:rPr>
              <a:t> Replication</a:t>
            </a:r>
          </a:p>
          <a:p>
            <a:r>
              <a:rPr lang="en-US" sz="2000" b="1">
                <a:latin typeface="Tw Cen MT" pitchFamily="34" charset="0"/>
              </a:rPr>
              <a:t>Meta-analysis</a:t>
            </a:r>
          </a:p>
        </p:txBody>
      </p:sp>
      <p:sp>
        <p:nvSpPr>
          <p:cNvPr id="22" name="Chevron 21"/>
          <p:cNvSpPr/>
          <p:nvPr/>
        </p:nvSpPr>
        <p:spPr>
          <a:xfrm>
            <a:off x="6934200" y="1492250"/>
            <a:ext cx="2209800" cy="717550"/>
          </a:xfrm>
          <a:prstGeom prst="chevron">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a:solidFill>
                <a:schemeClr val="tx1"/>
              </a:solidFill>
            </a:endParaRPr>
          </a:p>
        </p:txBody>
      </p:sp>
      <p:sp>
        <p:nvSpPr>
          <p:cNvPr id="15" name="Rectangle 14">
            <a:extLst>
              <a:ext uri="{FF2B5EF4-FFF2-40B4-BE49-F238E27FC236}">
                <a16:creationId xmlns:a16="http://schemas.microsoft.com/office/drawing/2014/main" id="{7E1CF326-90E5-2246-8EC5-E2EFA68982DE}"/>
              </a:ext>
            </a:extLst>
          </p:cNvPr>
          <p:cNvSpPr/>
          <p:nvPr/>
        </p:nvSpPr>
        <p:spPr>
          <a:xfrm>
            <a:off x="7894915" y="6581001"/>
            <a:ext cx="1172885" cy="276999"/>
          </a:xfrm>
          <a:prstGeom prst="rect">
            <a:avLst/>
          </a:prstGeom>
        </p:spPr>
        <p:txBody>
          <a:bodyPr wrap="none">
            <a:spAutoFit/>
          </a:bodyPr>
          <a:lstStyle/>
          <a:p>
            <a:r>
              <a:rPr lang="en-US" sz="1200" i="1" dirty="0"/>
              <a:t>Nat Genet</a:t>
            </a:r>
            <a:r>
              <a:rPr lang="en-US" sz="1200" dirty="0"/>
              <a:t> 2013</a:t>
            </a:r>
          </a:p>
        </p:txBody>
      </p:sp>
    </p:spTree>
    <p:extLst>
      <p:ext uri="{BB962C8B-B14F-4D97-AF65-F5344CB8AC3E}">
        <p14:creationId xmlns:p14="http://schemas.microsoft.com/office/powerpoint/2010/main" val="3031985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612775" y="228600"/>
            <a:ext cx="8153400" cy="990600"/>
          </a:xfrm>
        </p:spPr>
        <p:txBody>
          <a:bodyPr/>
          <a:lstStyle/>
          <a:p>
            <a:r>
              <a:rPr lang="en-US"/>
              <a:t>GWA Study Design</a:t>
            </a:r>
          </a:p>
        </p:txBody>
      </p:sp>
      <p:sp>
        <p:nvSpPr>
          <p:cNvPr id="26626" name="Content Placeholder 2"/>
          <p:cNvSpPr>
            <a:spLocks noGrp="1"/>
          </p:cNvSpPr>
          <p:nvPr>
            <p:ph sz="quarter" idx="1"/>
          </p:nvPr>
        </p:nvSpPr>
        <p:spPr>
          <a:xfrm>
            <a:off x="0" y="2362200"/>
            <a:ext cx="8948738" cy="4495800"/>
          </a:xfrm>
        </p:spPr>
        <p:txBody>
          <a:bodyPr/>
          <a:lstStyle/>
          <a:p>
            <a:r>
              <a:rPr lang="en-US" sz="2400"/>
              <a:t>Follow-up Analysis</a:t>
            </a:r>
          </a:p>
          <a:p>
            <a:pPr lvl="1"/>
            <a:r>
              <a:rPr lang="en-US" sz="2400"/>
              <a:t>32 candidate SNPs from discovery analysis were sent for genotyping in an additional set of non-overlapping case-control samples (N</a:t>
            </a:r>
            <a:r>
              <a:rPr lang="en-US" sz="2400" baseline="-25000"/>
              <a:t>case</a:t>
            </a:r>
            <a:r>
              <a:rPr lang="en-US" sz="2400"/>
              <a:t> &gt; 9,500; N</a:t>
            </a:r>
            <a:r>
              <a:rPr lang="en-US" sz="2400" baseline="-25000"/>
              <a:t>control</a:t>
            </a:r>
            <a:r>
              <a:rPr lang="en-US" sz="2400"/>
              <a:t> &gt; 8,200)</a:t>
            </a:r>
          </a:p>
          <a:p>
            <a:r>
              <a:rPr lang="en-US" sz="2400"/>
              <a:t>Replication Results</a:t>
            </a:r>
          </a:p>
          <a:p>
            <a:pPr lvl="1"/>
            <a:r>
              <a:rPr lang="en-US" sz="2400"/>
              <a:t>After meta-analyzing these results with our discovery data, </a:t>
            </a:r>
          </a:p>
          <a:p>
            <a:pPr lvl="1">
              <a:buFont typeface="Wingdings 2" pitchFamily="18" charset="2"/>
              <a:buNone/>
            </a:pPr>
            <a:r>
              <a:rPr lang="en-US" sz="2400"/>
              <a:t>	19 loci attain genome-wide significance (p-values &lt; 5.0 x 10</a:t>
            </a:r>
            <a:r>
              <a:rPr lang="en-US" sz="2400" baseline="30000"/>
              <a:t>-8</a:t>
            </a:r>
            <a:r>
              <a:rPr lang="en-US" sz="2400"/>
              <a:t>)</a:t>
            </a:r>
          </a:p>
          <a:p>
            <a:pPr lvl="1"/>
            <a:r>
              <a:rPr lang="en-US" sz="2400"/>
              <a:t>Final tally of samples analyzed for SNPs in the replication data set comes to over 17,000 cases and over 60,000 controls   </a:t>
            </a:r>
          </a:p>
        </p:txBody>
      </p:sp>
      <p:sp>
        <p:nvSpPr>
          <p:cNvPr id="4" name="Pentagon 3"/>
          <p:cNvSpPr/>
          <p:nvPr/>
        </p:nvSpPr>
        <p:spPr>
          <a:xfrm>
            <a:off x="228600" y="1485900"/>
            <a:ext cx="1676400" cy="685800"/>
          </a:xfrm>
          <a:prstGeom prst="homePlate">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rgbClr val="FFFFFF"/>
              </a:solidFill>
            </a:endParaRPr>
          </a:p>
        </p:txBody>
      </p:sp>
      <p:sp>
        <p:nvSpPr>
          <p:cNvPr id="26628" name="TextBox 4"/>
          <p:cNvSpPr txBox="1">
            <a:spLocks noChangeArrowheads="1"/>
          </p:cNvSpPr>
          <p:nvPr/>
        </p:nvSpPr>
        <p:spPr bwMode="auto">
          <a:xfrm>
            <a:off x="279400" y="1644650"/>
            <a:ext cx="1676400" cy="396875"/>
          </a:xfrm>
          <a:prstGeom prst="rect">
            <a:avLst/>
          </a:prstGeom>
          <a:noFill/>
          <a:ln w="9525">
            <a:noFill/>
            <a:miter lim="800000"/>
            <a:headEnd/>
            <a:tailEnd/>
          </a:ln>
        </p:spPr>
        <p:txBody>
          <a:bodyPr>
            <a:spAutoFit/>
          </a:bodyPr>
          <a:lstStyle/>
          <a:p>
            <a:r>
              <a:rPr lang="en-US" sz="2000" b="1">
                <a:latin typeface="Tw Cen MT" pitchFamily="34" charset="0"/>
              </a:rPr>
              <a:t>Genotyping</a:t>
            </a:r>
          </a:p>
        </p:txBody>
      </p:sp>
      <p:sp>
        <p:nvSpPr>
          <p:cNvPr id="6" name="Chevron 5"/>
          <p:cNvSpPr/>
          <p:nvPr/>
        </p:nvSpPr>
        <p:spPr>
          <a:xfrm>
            <a:off x="1803400" y="1485900"/>
            <a:ext cx="1836738"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6630" name="TextBox 6"/>
          <p:cNvSpPr txBox="1">
            <a:spLocks noChangeArrowheads="1"/>
          </p:cNvSpPr>
          <p:nvPr/>
        </p:nvSpPr>
        <p:spPr bwMode="auto">
          <a:xfrm>
            <a:off x="2032000" y="1644650"/>
            <a:ext cx="1701800" cy="396875"/>
          </a:xfrm>
          <a:prstGeom prst="rect">
            <a:avLst/>
          </a:prstGeom>
          <a:noFill/>
          <a:ln w="9525">
            <a:noFill/>
            <a:miter lim="800000"/>
            <a:headEnd/>
            <a:tailEnd/>
          </a:ln>
        </p:spPr>
        <p:txBody>
          <a:bodyPr>
            <a:spAutoFit/>
          </a:bodyPr>
          <a:lstStyle/>
          <a:p>
            <a:r>
              <a:rPr lang="en-US" sz="2000" b="1">
                <a:latin typeface="Tw Cen MT" pitchFamily="34" charset="0"/>
              </a:rPr>
              <a:t> Imputation</a:t>
            </a:r>
          </a:p>
        </p:txBody>
      </p:sp>
      <p:sp>
        <p:nvSpPr>
          <p:cNvPr id="15" name="Chevron 14"/>
          <p:cNvSpPr/>
          <p:nvPr/>
        </p:nvSpPr>
        <p:spPr>
          <a:xfrm>
            <a:off x="3505200" y="1479550"/>
            <a:ext cx="1981200" cy="685800"/>
          </a:xfrm>
          <a:prstGeom prst="chevr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6632" name="TextBox 15"/>
          <p:cNvSpPr txBox="1">
            <a:spLocks noChangeArrowheads="1"/>
          </p:cNvSpPr>
          <p:nvPr/>
        </p:nvSpPr>
        <p:spPr bwMode="auto">
          <a:xfrm>
            <a:off x="3597275" y="1519238"/>
            <a:ext cx="1703388" cy="701675"/>
          </a:xfrm>
          <a:prstGeom prst="rect">
            <a:avLst/>
          </a:prstGeom>
          <a:noFill/>
          <a:ln w="9525">
            <a:noFill/>
            <a:miter lim="800000"/>
            <a:headEnd/>
            <a:tailEnd/>
          </a:ln>
        </p:spPr>
        <p:txBody>
          <a:bodyPr>
            <a:spAutoFit/>
          </a:bodyPr>
          <a:lstStyle/>
          <a:p>
            <a:pPr algn="ctr"/>
            <a:r>
              <a:rPr lang="en-US" sz="2000" b="1">
                <a:latin typeface="Tw Cen MT" pitchFamily="34" charset="0"/>
              </a:rPr>
              <a:t>Association </a:t>
            </a:r>
          </a:p>
          <a:p>
            <a:pPr algn="ctr"/>
            <a:r>
              <a:rPr lang="en-US" sz="2000" b="1">
                <a:latin typeface="Tw Cen MT" pitchFamily="34" charset="0"/>
              </a:rPr>
              <a:t>Analysis</a:t>
            </a:r>
          </a:p>
        </p:txBody>
      </p:sp>
      <p:sp>
        <p:nvSpPr>
          <p:cNvPr id="17" name="Chevron 16"/>
          <p:cNvSpPr/>
          <p:nvPr/>
        </p:nvSpPr>
        <p:spPr>
          <a:xfrm>
            <a:off x="5300663" y="1479550"/>
            <a:ext cx="1887537" cy="685800"/>
          </a:xfrm>
          <a:prstGeom prst="chevron">
            <a:avLst/>
          </a:prstGeom>
          <a:solidFill>
            <a:schemeClr val="tx2">
              <a:lumMod val="40000"/>
              <a:lumOff val="60000"/>
            </a:schemeClr>
          </a:solidFill>
          <a:ln w="9525"/>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6634" name="TextBox 17"/>
          <p:cNvSpPr txBox="1">
            <a:spLocks noChangeArrowheads="1"/>
          </p:cNvSpPr>
          <p:nvPr/>
        </p:nvSpPr>
        <p:spPr bwMode="auto">
          <a:xfrm>
            <a:off x="5384800" y="1519238"/>
            <a:ext cx="1701800" cy="701675"/>
          </a:xfrm>
          <a:prstGeom prst="rect">
            <a:avLst/>
          </a:prstGeom>
          <a:noFill/>
          <a:ln w="9525">
            <a:noFill/>
            <a:miter lim="800000"/>
            <a:headEnd/>
            <a:tailEnd/>
          </a:ln>
        </p:spPr>
        <p:txBody>
          <a:bodyPr>
            <a:spAutoFit/>
          </a:bodyPr>
          <a:lstStyle/>
          <a:p>
            <a:pPr algn="ctr"/>
            <a:r>
              <a:rPr lang="en-US" sz="2000" b="1">
                <a:latin typeface="Tw Cen MT" pitchFamily="34" charset="0"/>
              </a:rPr>
              <a:t>Discovery </a:t>
            </a:r>
          </a:p>
          <a:p>
            <a:pPr algn="ctr"/>
            <a:r>
              <a:rPr lang="en-US" sz="2000" b="1">
                <a:latin typeface="Tw Cen MT" pitchFamily="34" charset="0"/>
              </a:rPr>
              <a:t>Meta-analysis</a:t>
            </a:r>
          </a:p>
        </p:txBody>
      </p:sp>
      <p:sp>
        <p:nvSpPr>
          <p:cNvPr id="19" name="Chevron 18"/>
          <p:cNvSpPr/>
          <p:nvPr/>
        </p:nvSpPr>
        <p:spPr>
          <a:xfrm>
            <a:off x="7010400" y="1479550"/>
            <a:ext cx="1981200" cy="685800"/>
          </a:xfrm>
          <a:prstGeom prst="chevron">
            <a:avLst/>
          </a:prstGeom>
          <a:solidFill>
            <a:schemeClr val="tx2">
              <a:lumMod val="40000"/>
              <a:lumOff val="60000"/>
            </a:schemeClr>
          </a:solidFill>
          <a:ln w="50800"/>
        </p:spPr>
        <p:style>
          <a:lnRef idx="1">
            <a:schemeClr val="accent1"/>
          </a:lnRef>
          <a:fillRef idx="3">
            <a:schemeClr val="accent1"/>
          </a:fillRef>
          <a:effectRef idx="2">
            <a:schemeClr val="accent1"/>
          </a:effectRef>
          <a:fontRef idx="minor">
            <a:schemeClr val="lt1"/>
          </a:fontRef>
        </p:style>
        <p:txBody>
          <a:bodyPr anchor="ctr"/>
          <a:lstStyle/>
          <a:p>
            <a:pPr algn="ctr"/>
            <a:endParaRPr lang="en-US" sz="2000" b="1">
              <a:solidFill>
                <a:schemeClr val="tx1"/>
              </a:solidFill>
            </a:endParaRPr>
          </a:p>
        </p:txBody>
      </p:sp>
      <p:sp>
        <p:nvSpPr>
          <p:cNvPr id="26636" name="TextBox 19"/>
          <p:cNvSpPr txBox="1">
            <a:spLocks noChangeArrowheads="1"/>
          </p:cNvSpPr>
          <p:nvPr/>
        </p:nvSpPr>
        <p:spPr bwMode="auto">
          <a:xfrm>
            <a:off x="7162800" y="1508125"/>
            <a:ext cx="1701800" cy="701675"/>
          </a:xfrm>
          <a:prstGeom prst="rect">
            <a:avLst/>
          </a:prstGeom>
          <a:noFill/>
          <a:ln w="9525">
            <a:noFill/>
            <a:miter lim="800000"/>
            <a:headEnd/>
            <a:tailEnd/>
          </a:ln>
        </p:spPr>
        <p:txBody>
          <a:bodyPr>
            <a:spAutoFit/>
          </a:bodyPr>
          <a:lstStyle/>
          <a:p>
            <a:r>
              <a:rPr lang="en-US" sz="2000" b="1">
                <a:latin typeface="Tw Cen MT" pitchFamily="34" charset="0"/>
              </a:rPr>
              <a:t> Replication</a:t>
            </a:r>
          </a:p>
          <a:p>
            <a:r>
              <a:rPr lang="en-US" sz="2000" b="1">
                <a:latin typeface="Tw Cen MT" pitchFamily="34" charset="0"/>
              </a:rPr>
              <a:t>Meta-analysis</a:t>
            </a:r>
          </a:p>
        </p:txBody>
      </p:sp>
      <p:sp>
        <p:nvSpPr>
          <p:cNvPr id="14" name="Rectangle 13">
            <a:extLst>
              <a:ext uri="{FF2B5EF4-FFF2-40B4-BE49-F238E27FC236}">
                <a16:creationId xmlns:a16="http://schemas.microsoft.com/office/drawing/2014/main" id="{6B58553A-0453-E643-BA65-961398601143}"/>
              </a:ext>
            </a:extLst>
          </p:cNvPr>
          <p:cNvSpPr/>
          <p:nvPr/>
        </p:nvSpPr>
        <p:spPr>
          <a:xfrm>
            <a:off x="7894915" y="6581001"/>
            <a:ext cx="1172885" cy="276999"/>
          </a:xfrm>
          <a:prstGeom prst="rect">
            <a:avLst/>
          </a:prstGeom>
        </p:spPr>
        <p:txBody>
          <a:bodyPr wrap="none">
            <a:spAutoFit/>
          </a:bodyPr>
          <a:lstStyle/>
          <a:p>
            <a:r>
              <a:rPr lang="en-US" sz="1200" i="1" dirty="0"/>
              <a:t>Nat Genet</a:t>
            </a:r>
            <a:r>
              <a:rPr lang="en-US" sz="1200" dirty="0"/>
              <a:t> 2013</a:t>
            </a:r>
          </a:p>
        </p:txBody>
      </p:sp>
    </p:spTree>
    <p:extLst>
      <p:ext uri="{BB962C8B-B14F-4D97-AF65-F5344CB8AC3E}">
        <p14:creationId xmlns:p14="http://schemas.microsoft.com/office/powerpoint/2010/main" val="1378984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r>
              <a:rPr lang="en-US" sz="3600" dirty="0"/>
              <a:t>12 Loci previously observed to have genome-wide association with AMD risk</a:t>
            </a:r>
          </a:p>
        </p:txBody>
      </p:sp>
      <p:graphicFrame>
        <p:nvGraphicFramePr>
          <p:cNvPr id="4" name="Table 3"/>
          <p:cNvGraphicFramePr>
            <a:graphicFrameLocks noGrp="1"/>
          </p:cNvGraphicFramePr>
          <p:nvPr>
            <p:extLst>
              <p:ext uri="{D42A27DB-BD31-4B8C-83A1-F6EECF244321}">
                <p14:modId xmlns:p14="http://schemas.microsoft.com/office/powerpoint/2010/main" val="656740653"/>
              </p:ext>
            </p:extLst>
          </p:nvPr>
        </p:nvGraphicFramePr>
        <p:xfrm>
          <a:off x="134938" y="1654175"/>
          <a:ext cx="8915401" cy="4800603"/>
        </p:xfrm>
        <a:graphic>
          <a:graphicData uri="http://schemas.openxmlformats.org/drawingml/2006/table">
            <a:tbl>
              <a:tblPr/>
              <a:tblGrid>
                <a:gridCol w="13716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46901">
                  <a:extLst>
                    <a:ext uri="{9D8B030D-6E8A-4147-A177-3AD203B41FA5}">
                      <a16:colId xmlns:a16="http://schemas.microsoft.com/office/drawing/2014/main" val="20003"/>
                    </a:ext>
                  </a:extLst>
                </a:gridCol>
                <a:gridCol w="594360">
                  <a:extLst>
                    <a:ext uri="{9D8B030D-6E8A-4147-A177-3AD203B41FA5}">
                      <a16:colId xmlns:a16="http://schemas.microsoft.com/office/drawing/2014/main" val="20004"/>
                    </a:ext>
                  </a:extLst>
                </a:gridCol>
                <a:gridCol w="805264">
                  <a:extLst>
                    <a:ext uri="{9D8B030D-6E8A-4147-A177-3AD203B41FA5}">
                      <a16:colId xmlns:a16="http://schemas.microsoft.com/office/drawing/2014/main" val="20005"/>
                    </a:ext>
                  </a:extLst>
                </a:gridCol>
                <a:gridCol w="479323">
                  <a:extLst>
                    <a:ext uri="{9D8B030D-6E8A-4147-A177-3AD203B41FA5}">
                      <a16:colId xmlns:a16="http://schemas.microsoft.com/office/drawing/2014/main" val="20006"/>
                    </a:ext>
                  </a:extLst>
                </a:gridCol>
                <a:gridCol w="958643">
                  <a:extLst>
                    <a:ext uri="{9D8B030D-6E8A-4147-A177-3AD203B41FA5}">
                      <a16:colId xmlns:a16="http://schemas.microsoft.com/office/drawing/2014/main" val="20007"/>
                    </a:ext>
                  </a:extLst>
                </a:gridCol>
                <a:gridCol w="479323">
                  <a:extLst>
                    <a:ext uri="{9D8B030D-6E8A-4147-A177-3AD203B41FA5}">
                      <a16:colId xmlns:a16="http://schemas.microsoft.com/office/drawing/2014/main" val="20008"/>
                    </a:ext>
                  </a:extLst>
                </a:gridCol>
                <a:gridCol w="805264">
                  <a:extLst>
                    <a:ext uri="{9D8B030D-6E8A-4147-A177-3AD203B41FA5}">
                      <a16:colId xmlns:a16="http://schemas.microsoft.com/office/drawing/2014/main" val="20009"/>
                    </a:ext>
                  </a:extLst>
                </a:gridCol>
                <a:gridCol w="479323">
                  <a:extLst>
                    <a:ext uri="{9D8B030D-6E8A-4147-A177-3AD203B41FA5}">
                      <a16:colId xmlns:a16="http://schemas.microsoft.com/office/drawing/2014/main" val="20010"/>
                    </a:ext>
                  </a:extLst>
                </a:gridCol>
              </a:tblGrid>
              <a:tr h="345267">
                <a:tc rowSpan="2">
                  <a:txBody>
                    <a:bodyPr/>
                    <a:lstStyle/>
                    <a:p>
                      <a:pPr algn="l" fontAlgn="b"/>
                      <a:r>
                        <a:rPr lang="en-US" sz="1600" b="1" i="0" u="none" strike="noStrike" dirty="0">
                          <a:solidFill>
                            <a:srgbClr val="000000"/>
                          </a:solidFill>
                          <a:latin typeface="Arial"/>
                        </a:rPr>
                        <a:t>SNP/</a:t>
                      </a:r>
                    </a:p>
                    <a:p>
                      <a:pPr algn="l" fontAlgn="b"/>
                      <a:r>
                        <a:rPr lang="en-US" sz="1600" b="1" i="0" u="none" strike="noStrike" dirty="0">
                          <a:solidFill>
                            <a:srgbClr val="000000"/>
                          </a:solidFill>
                          <a:latin typeface="Arial"/>
                        </a:rPr>
                        <a:t>Risk Allele</a:t>
                      </a:r>
                    </a:p>
                  </a:txBody>
                  <a:tcPr marL="12700" marR="12700" marT="1270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endParaRPr lang="en-US" sz="1600" b="1" i="0" u="none" strike="noStrike" dirty="0">
                        <a:solidFill>
                          <a:srgbClr val="000000"/>
                        </a:solidFill>
                        <a:latin typeface="Arial"/>
                      </a:endParaRP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rowSpan="2">
                  <a:txBody>
                    <a:bodyPr/>
                    <a:lstStyle/>
                    <a:p>
                      <a:pPr algn="ctr" fontAlgn="b"/>
                      <a:r>
                        <a:rPr lang="en-US" sz="1600" b="1" i="0" u="none" strike="noStrike" dirty="0">
                          <a:solidFill>
                            <a:srgbClr val="000000"/>
                          </a:solidFill>
                          <a:latin typeface="Arial"/>
                        </a:rPr>
                        <a:t>Nearby Genes</a:t>
                      </a:r>
                    </a:p>
                  </a:txBody>
                  <a:tcPr marL="12700" marR="12700" marT="1270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fontAlgn="b"/>
                      <a:r>
                        <a:rPr lang="en-US" sz="1600" b="1" i="0" u="none" strike="noStrike" dirty="0">
                          <a:solidFill>
                            <a:srgbClr val="000000"/>
                          </a:solidFill>
                          <a:latin typeface="Arial"/>
                        </a:rPr>
                        <a:t>EAF</a:t>
                      </a:r>
                    </a:p>
                  </a:txBody>
                  <a:tcPr marL="12700" marR="12700" marT="1270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en-US" sz="1600" b="1" i="0" u="none" strike="noStrike" dirty="0">
                          <a:solidFill>
                            <a:srgbClr val="000000"/>
                          </a:solidFill>
                          <a:latin typeface="Arial"/>
                        </a:rPr>
                        <a:t>Discovery</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gridSpan="2">
                  <a:txBody>
                    <a:bodyPr/>
                    <a:lstStyle/>
                    <a:p>
                      <a:pPr algn="ctr" fontAlgn="b"/>
                      <a:r>
                        <a:rPr lang="en-US" sz="1600" b="1" i="0" u="none" strike="noStrike">
                          <a:solidFill>
                            <a:srgbClr val="000000"/>
                          </a:solidFill>
                          <a:latin typeface="Arial"/>
                        </a:rPr>
                        <a:t>Follow-up</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gridSpan="2">
                  <a:txBody>
                    <a:bodyPr/>
                    <a:lstStyle/>
                    <a:p>
                      <a:pPr algn="ctr" fontAlgn="b"/>
                      <a:r>
                        <a:rPr lang="en-US" sz="1600" b="1" i="0" u="none" strike="noStrike" dirty="0">
                          <a:solidFill>
                            <a:srgbClr val="000000"/>
                          </a:solidFill>
                          <a:latin typeface="Arial"/>
                        </a:rPr>
                        <a:t>Meta</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0"/>
                  </a:ext>
                </a:extLst>
              </a:tr>
              <a:tr h="325164">
                <a:tc vMerge="1">
                  <a:txBody>
                    <a:bodyPr/>
                    <a:lstStyle/>
                    <a:p>
                      <a:endParaRPr lang="en-US"/>
                    </a:p>
                  </a:txBody>
                  <a:tcPr/>
                </a:tc>
                <a:tc gridSpan="2">
                  <a:txBody>
                    <a:bodyPr/>
                    <a:lstStyle/>
                    <a:p>
                      <a:pPr algn="l" fontAlgn="b"/>
                      <a:r>
                        <a:rPr lang="en-US" sz="1600" b="1" i="0" u="none" strike="noStrike" dirty="0" err="1">
                          <a:solidFill>
                            <a:srgbClr val="000000"/>
                          </a:solidFill>
                          <a:latin typeface="Arial"/>
                        </a:rPr>
                        <a:t>Chr</a:t>
                      </a:r>
                      <a:r>
                        <a:rPr lang="en-US" sz="1600" b="1" i="0" u="none" strike="noStrike" baseline="0" dirty="0">
                          <a:solidFill>
                            <a:srgbClr val="000000"/>
                          </a:solidFill>
                          <a:latin typeface="Arial"/>
                        </a:rPr>
                        <a:t>  </a:t>
                      </a:r>
                      <a:r>
                        <a:rPr lang="en-US" sz="1600" b="1" i="0" u="none" strike="noStrike" baseline="0" dirty="0" err="1">
                          <a:solidFill>
                            <a:srgbClr val="000000"/>
                          </a:solidFill>
                          <a:latin typeface="Arial"/>
                        </a:rPr>
                        <a:t>Pos(Mb</a:t>
                      </a:r>
                      <a:r>
                        <a:rPr lang="en-US" sz="1600" b="1" i="0" u="none" strike="noStrike" baseline="0" dirty="0">
                          <a:solidFill>
                            <a:srgbClr val="000000"/>
                          </a:solidFill>
                          <a:latin typeface="Arial"/>
                        </a:rPr>
                        <a:t>)</a:t>
                      </a:r>
                      <a:endParaRPr lang="en-US" sz="1600" b="1" i="0" u="none" strike="noStrike" dirty="0">
                        <a:solidFill>
                          <a:srgbClr val="000000"/>
                        </a:solidFill>
                        <a:latin typeface="Arial"/>
                      </a:endParaRP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1600" b="1" i="1" u="none" strike="noStrike" dirty="0">
                          <a:solidFill>
                            <a:srgbClr val="000000"/>
                          </a:solidFill>
                          <a:latin typeface="Arial"/>
                        </a:rPr>
                        <a:t>P</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a:rPr>
                        <a:t>OR</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1" i="1" u="none" strike="noStrike">
                          <a:solidFill>
                            <a:srgbClr val="000000"/>
                          </a:solidFill>
                          <a:latin typeface="Arial"/>
                        </a:rPr>
                        <a:t>P</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Arial"/>
                        </a:rPr>
                        <a:t>OR</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1" i="1" u="none" strike="noStrike">
                          <a:solidFill>
                            <a:srgbClr val="000000"/>
                          </a:solidFill>
                          <a:latin typeface="Arial"/>
                        </a:rPr>
                        <a:t>P</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Arial"/>
                        </a:rPr>
                        <a:t>OR</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4181">
                <a:tc>
                  <a:txBody>
                    <a:bodyPr/>
                    <a:lstStyle/>
                    <a:p>
                      <a:pPr algn="l" fontAlgn="b"/>
                      <a:r>
                        <a:rPr lang="en-US" sz="1600" b="0" i="0" u="none" strike="noStrike" dirty="0">
                          <a:solidFill>
                            <a:srgbClr val="000000"/>
                          </a:solidFill>
                          <a:latin typeface="Arial"/>
                        </a:rPr>
                        <a:t>rs10490924/T</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10</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latin typeface="Arial"/>
                        </a:rPr>
                        <a:t>124.2</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1" u="none" strike="noStrike" dirty="0">
                          <a:solidFill>
                            <a:srgbClr val="000000"/>
                          </a:solidFill>
                          <a:latin typeface="Arial"/>
                        </a:rPr>
                        <a:t>ARMS2</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0.3</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4×10</a:t>
                      </a:r>
                      <a:r>
                        <a:rPr lang="en-US" sz="1600" b="0" i="0" u="none" strike="noStrike" baseline="30000">
                          <a:solidFill>
                            <a:srgbClr val="000000"/>
                          </a:solidFill>
                          <a:latin typeface="Arial"/>
                        </a:rPr>
                        <a:t>-353</a:t>
                      </a:r>
                      <a:endParaRPr lang="en-US" sz="1600" b="0" i="0" u="none" strike="noStrike">
                        <a:solidFill>
                          <a:srgbClr val="000000"/>
                        </a:solidFill>
                        <a:latin typeface="Arial"/>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2.7</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2.8×10</a:t>
                      </a:r>
                      <a:r>
                        <a:rPr lang="en-US" sz="1600" b="0" i="0" u="none" strike="noStrike" baseline="30000">
                          <a:solidFill>
                            <a:srgbClr val="000000"/>
                          </a:solidFill>
                          <a:latin typeface="Arial"/>
                        </a:rPr>
                        <a:t>-190</a:t>
                      </a:r>
                      <a:endParaRPr lang="en-US" sz="1600" b="0" i="0" u="none" strike="noStrike">
                        <a:solidFill>
                          <a:srgbClr val="000000"/>
                        </a:solidFill>
                        <a:latin typeface="Arial"/>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2.9</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4×10</a:t>
                      </a:r>
                      <a:r>
                        <a:rPr lang="en-US" sz="1600" b="0" i="0" u="none" strike="noStrike" baseline="30000">
                          <a:solidFill>
                            <a:srgbClr val="000000"/>
                          </a:solidFill>
                          <a:latin typeface="Arial"/>
                        </a:rPr>
                        <a:t>-540</a:t>
                      </a:r>
                      <a:endParaRPr lang="en-US" sz="1600" b="0" i="0" u="none" strike="noStrike">
                        <a:solidFill>
                          <a:srgbClr val="000000"/>
                        </a:solidFill>
                        <a:latin typeface="Arial"/>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2.8</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344181">
                <a:tc>
                  <a:txBody>
                    <a:bodyPr/>
                    <a:lstStyle/>
                    <a:p>
                      <a:pPr algn="l" fontAlgn="b"/>
                      <a:r>
                        <a:rPr lang="en-US" sz="1600" b="0" i="0" u="none" strike="noStrike" dirty="0">
                          <a:solidFill>
                            <a:srgbClr val="000000"/>
                          </a:solidFill>
                          <a:latin typeface="Arial"/>
                        </a:rPr>
                        <a:t>rs10737680/A</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195.0 </a:t>
                      </a:r>
                    </a:p>
                  </a:txBody>
                  <a:tcPr marL="12700" marR="12700" marT="12700" marB="0" anchor="ctr">
                    <a:lnL>
                      <a:noFill/>
                    </a:lnL>
                    <a:lnR>
                      <a:noFill/>
                    </a:lnR>
                    <a:lnT>
                      <a:noFill/>
                    </a:lnT>
                    <a:lnB>
                      <a:noFill/>
                    </a:lnB>
                  </a:tcPr>
                </a:tc>
                <a:tc>
                  <a:txBody>
                    <a:bodyPr/>
                    <a:lstStyle/>
                    <a:p>
                      <a:pPr algn="ctr" fontAlgn="b"/>
                      <a:r>
                        <a:rPr lang="en-US" sz="1600" b="0" i="1" u="none" strike="noStrike" dirty="0">
                          <a:solidFill>
                            <a:srgbClr val="000000"/>
                          </a:solidFill>
                          <a:latin typeface="Arial"/>
                        </a:rPr>
                        <a:t>CFH</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0.64</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1×10</a:t>
                      </a:r>
                      <a:r>
                        <a:rPr lang="en-US" sz="1600" b="0" i="0" u="none" strike="noStrike" baseline="30000">
                          <a:solidFill>
                            <a:srgbClr val="000000"/>
                          </a:solidFill>
                          <a:latin typeface="Arial"/>
                        </a:rPr>
                        <a:t>-283</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2.4</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2.7×10</a:t>
                      </a:r>
                      <a:r>
                        <a:rPr lang="en-US" sz="1600" b="0" i="0" u="none" strike="noStrike" baseline="30000">
                          <a:solidFill>
                            <a:srgbClr val="000000"/>
                          </a:solidFill>
                          <a:latin typeface="Arial"/>
                        </a:rPr>
                        <a:t>-152</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2.5</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1×10</a:t>
                      </a:r>
                      <a:r>
                        <a:rPr lang="en-US" sz="1600" b="0" i="0" u="none" strike="noStrike" baseline="30000">
                          <a:solidFill>
                            <a:srgbClr val="000000"/>
                          </a:solidFill>
                          <a:latin typeface="Arial"/>
                        </a:rPr>
                        <a:t>-434</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2.4</a:t>
                      </a:r>
                    </a:p>
                  </a:txBody>
                  <a:tcPr marL="12700" marR="12700" marT="12700" marB="0" anchor="ctr">
                    <a:lnL>
                      <a:noFill/>
                    </a:lnL>
                    <a:lnR>
                      <a:noFill/>
                    </a:lnR>
                    <a:lnT>
                      <a:noFill/>
                    </a:lnT>
                    <a:lnB>
                      <a:noFill/>
                    </a:lnB>
                  </a:tcPr>
                </a:tc>
                <a:extLst>
                  <a:ext uri="{0D108BD9-81ED-4DB2-BD59-A6C34878D82A}">
                    <a16:rowId xmlns:a16="http://schemas.microsoft.com/office/drawing/2014/main" val="10003"/>
                  </a:ext>
                </a:extLst>
              </a:tr>
              <a:tr h="344181">
                <a:tc>
                  <a:txBody>
                    <a:bodyPr/>
                    <a:lstStyle/>
                    <a:p>
                      <a:pPr algn="l" fontAlgn="b"/>
                      <a:r>
                        <a:rPr lang="en-US" sz="1600" b="0" i="0" u="none" strike="noStrike">
                          <a:solidFill>
                            <a:srgbClr val="000000"/>
                          </a:solidFill>
                          <a:latin typeface="Arial"/>
                        </a:rPr>
                        <a:t>rs429608/G</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6</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32.0 </a:t>
                      </a:r>
                    </a:p>
                  </a:txBody>
                  <a:tcPr marL="12700" marR="12700" marT="12700" marB="0" anchor="ctr">
                    <a:lnL>
                      <a:noFill/>
                    </a:lnL>
                    <a:lnR>
                      <a:noFill/>
                    </a:lnR>
                    <a:lnT>
                      <a:noFill/>
                    </a:lnT>
                    <a:lnB>
                      <a:noFill/>
                    </a:lnB>
                  </a:tcPr>
                </a:tc>
                <a:tc>
                  <a:txBody>
                    <a:bodyPr/>
                    <a:lstStyle/>
                    <a:p>
                      <a:pPr algn="ctr" fontAlgn="b"/>
                      <a:r>
                        <a:rPr lang="en-US" sz="1600" b="0" i="1" u="none" strike="noStrike">
                          <a:solidFill>
                            <a:srgbClr val="000000"/>
                          </a:solidFill>
                          <a:latin typeface="Arial"/>
                        </a:rPr>
                        <a:t>C2/CFB</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0.86</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2×10</a:t>
                      </a:r>
                      <a:r>
                        <a:rPr lang="en-US" sz="1600" b="0" i="0" u="none" strike="noStrike" baseline="30000">
                          <a:solidFill>
                            <a:srgbClr val="000000"/>
                          </a:solidFill>
                          <a:latin typeface="Arial"/>
                        </a:rPr>
                        <a:t>-54</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1.6</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2.4×10</a:t>
                      </a:r>
                      <a:r>
                        <a:rPr lang="en-US" sz="1600" b="0" i="0" u="none" strike="noStrike" baseline="30000">
                          <a:solidFill>
                            <a:srgbClr val="000000"/>
                          </a:solidFill>
                          <a:latin typeface="Arial"/>
                        </a:rPr>
                        <a:t>-37</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1.9</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4×10</a:t>
                      </a:r>
                      <a:r>
                        <a:rPr lang="en-US" sz="1600" b="0" i="0" u="none" strike="noStrike" baseline="30000">
                          <a:solidFill>
                            <a:srgbClr val="000000"/>
                          </a:solidFill>
                          <a:latin typeface="Arial"/>
                        </a:rPr>
                        <a:t>-89</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1.7</a:t>
                      </a:r>
                    </a:p>
                  </a:txBody>
                  <a:tcPr marL="12700" marR="12700" marT="12700" marB="0" anchor="ctr">
                    <a:lnL>
                      <a:noFill/>
                    </a:lnL>
                    <a:lnR>
                      <a:noFill/>
                    </a:lnR>
                    <a:lnT>
                      <a:noFill/>
                    </a:lnT>
                    <a:lnB>
                      <a:noFill/>
                    </a:lnB>
                  </a:tcPr>
                </a:tc>
                <a:extLst>
                  <a:ext uri="{0D108BD9-81ED-4DB2-BD59-A6C34878D82A}">
                    <a16:rowId xmlns:a16="http://schemas.microsoft.com/office/drawing/2014/main" val="10004"/>
                  </a:ext>
                </a:extLst>
              </a:tr>
              <a:tr h="344181">
                <a:tc>
                  <a:txBody>
                    <a:bodyPr/>
                    <a:lstStyle/>
                    <a:p>
                      <a:pPr algn="l" fontAlgn="b"/>
                      <a:r>
                        <a:rPr lang="en-US" sz="1600" b="0" i="0" u="none" strike="noStrike">
                          <a:solidFill>
                            <a:srgbClr val="000000"/>
                          </a:solidFill>
                          <a:latin typeface="Arial"/>
                        </a:rPr>
                        <a:t>rs2230199/C</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19</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6.7</a:t>
                      </a:r>
                    </a:p>
                  </a:txBody>
                  <a:tcPr marL="12700" marR="12700" marT="12700" marB="0" anchor="ctr">
                    <a:lnL>
                      <a:noFill/>
                    </a:lnL>
                    <a:lnR>
                      <a:noFill/>
                    </a:lnR>
                    <a:lnT>
                      <a:noFill/>
                    </a:lnT>
                    <a:lnB>
                      <a:noFill/>
                    </a:lnB>
                  </a:tcPr>
                </a:tc>
                <a:tc>
                  <a:txBody>
                    <a:bodyPr/>
                    <a:lstStyle/>
                    <a:p>
                      <a:pPr algn="ctr" fontAlgn="b"/>
                      <a:r>
                        <a:rPr lang="en-US" sz="1600" b="0" i="1" u="none" strike="noStrike" dirty="0">
                          <a:solidFill>
                            <a:srgbClr val="000000"/>
                          </a:solidFill>
                          <a:latin typeface="Arial"/>
                        </a:rPr>
                        <a:t>C3</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0.2</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2×10</a:t>
                      </a:r>
                      <a:r>
                        <a:rPr lang="en-US" sz="1600" b="0" i="0" u="none" strike="noStrike" baseline="30000">
                          <a:solidFill>
                            <a:srgbClr val="000000"/>
                          </a:solidFill>
                          <a:latin typeface="Arial"/>
                        </a:rPr>
                        <a:t>-26</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1.4</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3.4×10</a:t>
                      </a:r>
                      <a:r>
                        <a:rPr lang="en-US" sz="1600" b="0" i="0" u="none" strike="noStrike" baseline="30000">
                          <a:solidFill>
                            <a:srgbClr val="000000"/>
                          </a:solidFill>
                          <a:latin typeface="Arial"/>
                        </a:rPr>
                        <a:t>-17</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1.4</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1×10</a:t>
                      </a:r>
                      <a:r>
                        <a:rPr lang="en-US" sz="1600" b="0" i="0" u="none" strike="noStrike" baseline="30000">
                          <a:solidFill>
                            <a:srgbClr val="000000"/>
                          </a:solidFill>
                          <a:latin typeface="Arial"/>
                        </a:rPr>
                        <a:t>-41</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1.4</a:t>
                      </a:r>
                    </a:p>
                  </a:txBody>
                  <a:tcPr marL="12700" marR="12700" marT="12700" marB="0" anchor="ctr">
                    <a:lnL>
                      <a:noFill/>
                    </a:lnL>
                    <a:lnR>
                      <a:noFill/>
                    </a:lnR>
                    <a:lnT>
                      <a:noFill/>
                    </a:lnT>
                    <a:lnB>
                      <a:noFill/>
                    </a:lnB>
                  </a:tcPr>
                </a:tc>
                <a:extLst>
                  <a:ext uri="{0D108BD9-81ED-4DB2-BD59-A6C34878D82A}">
                    <a16:rowId xmlns:a16="http://schemas.microsoft.com/office/drawing/2014/main" val="10005"/>
                  </a:ext>
                </a:extLst>
              </a:tr>
              <a:tr h="344181">
                <a:tc>
                  <a:txBody>
                    <a:bodyPr/>
                    <a:lstStyle/>
                    <a:p>
                      <a:pPr algn="l" fontAlgn="b"/>
                      <a:r>
                        <a:rPr lang="en-US" sz="1600" b="0" i="0" u="none" strike="noStrike" dirty="0">
                          <a:solidFill>
                            <a:srgbClr val="000000"/>
                          </a:solidFill>
                          <a:latin typeface="Arial"/>
                        </a:rPr>
                        <a:t>rs5749482/G</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22</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31.4</a:t>
                      </a:r>
                    </a:p>
                  </a:txBody>
                  <a:tcPr marL="12700" marR="12700" marT="12700" marB="0" anchor="ctr">
                    <a:lnL>
                      <a:noFill/>
                    </a:lnL>
                    <a:lnR>
                      <a:noFill/>
                    </a:lnR>
                    <a:lnT>
                      <a:noFill/>
                    </a:lnT>
                    <a:lnB>
                      <a:noFill/>
                    </a:lnB>
                  </a:tcPr>
                </a:tc>
                <a:tc>
                  <a:txBody>
                    <a:bodyPr/>
                    <a:lstStyle/>
                    <a:p>
                      <a:pPr algn="ctr" fontAlgn="b"/>
                      <a:r>
                        <a:rPr lang="en-US" sz="1600" b="0" i="1" u="none" strike="noStrike" dirty="0">
                          <a:latin typeface="Arial"/>
                        </a:rPr>
                        <a:t>SYN3/TIMP3</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0.74</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6×10</a:t>
                      </a:r>
                      <a:r>
                        <a:rPr lang="en-US" sz="1600" b="0" i="0" u="none" strike="noStrike" baseline="30000">
                          <a:solidFill>
                            <a:srgbClr val="000000"/>
                          </a:solidFill>
                          <a:latin typeface="Arial"/>
                        </a:rPr>
                        <a:t>-13</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1.3</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9.7×10</a:t>
                      </a:r>
                      <a:r>
                        <a:rPr lang="en-US" sz="1600" b="0" i="0" u="none" strike="noStrike" baseline="30000">
                          <a:solidFill>
                            <a:srgbClr val="000000"/>
                          </a:solidFill>
                          <a:latin typeface="Arial"/>
                        </a:rPr>
                        <a:t>-17</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1.4</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2×10</a:t>
                      </a:r>
                      <a:r>
                        <a:rPr lang="en-US" sz="1600" b="0" i="0" u="none" strike="noStrike" baseline="30000">
                          <a:solidFill>
                            <a:srgbClr val="000000"/>
                          </a:solidFill>
                          <a:latin typeface="Arial"/>
                        </a:rPr>
                        <a:t>-26</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1.3</a:t>
                      </a:r>
                    </a:p>
                  </a:txBody>
                  <a:tcPr marL="12700" marR="12700" marT="12700" marB="0" anchor="ctr">
                    <a:lnL>
                      <a:noFill/>
                    </a:lnL>
                    <a:lnR>
                      <a:noFill/>
                    </a:lnR>
                    <a:lnT>
                      <a:noFill/>
                    </a:lnT>
                    <a:lnB>
                      <a:noFill/>
                    </a:lnB>
                  </a:tcPr>
                </a:tc>
                <a:extLst>
                  <a:ext uri="{0D108BD9-81ED-4DB2-BD59-A6C34878D82A}">
                    <a16:rowId xmlns:a16="http://schemas.microsoft.com/office/drawing/2014/main" val="10006"/>
                  </a:ext>
                </a:extLst>
              </a:tr>
              <a:tr h="344181">
                <a:tc>
                  <a:txBody>
                    <a:bodyPr/>
                    <a:lstStyle/>
                    <a:p>
                      <a:pPr algn="l" fontAlgn="b"/>
                      <a:r>
                        <a:rPr lang="en-US" sz="1600" b="0" i="0" u="none" strike="noStrike">
                          <a:solidFill>
                            <a:srgbClr val="000000"/>
                          </a:solidFill>
                          <a:latin typeface="Arial"/>
                        </a:rPr>
                        <a:t>rs4420638/A</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19</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50.1</a:t>
                      </a:r>
                    </a:p>
                  </a:txBody>
                  <a:tcPr marL="12700" marR="12700" marT="12700" marB="0" anchor="ctr">
                    <a:lnL>
                      <a:noFill/>
                    </a:lnL>
                    <a:lnR>
                      <a:noFill/>
                    </a:lnR>
                    <a:lnT>
                      <a:noFill/>
                    </a:lnT>
                    <a:lnB>
                      <a:noFill/>
                    </a:lnB>
                  </a:tcPr>
                </a:tc>
                <a:tc>
                  <a:txBody>
                    <a:bodyPr/>
                    <a:lstStyle/>
                    <a:p>
                      <a:pPr algn="ctr" fontAlgn="b"/>
                      <a:r>
                        <a:rPr lang="en-US" sz="1600" b="0" i="1" u="none" strike="noStrike" dirty="0">
                          <a:solidFill>
                            <a:srgbClr val="000000"/>
                          </a:solidFill>
                          <a:latin typeface="Arial"/>
                        </a:rPr>
                        <a:t>APOE</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0.83</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3×10</a:t>
                      </a:r>
                      <a:r>
                        <a:rPr lang="en-US" sz="1600" b="0" i="0" u="none" strike="noStrike" baseline="30000">
                          <a:solidFill>
                            <a:srgbClr val="000000"/>
                          </a:solidFill>
                          <a:latin typeface="Arial"/>
                        </a:rPr>
                        <a:t>-15</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1.3</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4.2×10</a:t>
                      </a:r>
                      <a:r>
                        <a:rPr lang="en-US" sz="1600" b="0" i="0" u="none" strike="noStrike" baseline="30000">
                          <a:solidFill>
                            <a:srgbClr val="000000"/>
                          </a:solidFill>
                          <a:latin typeface="Arial"/>
                        </a:rPr>
                        <a:t>-7</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1.3</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2×10</a:t>
                      </a:r>
                      <a:r>
                        <a:rPr lang="en-US" sz="1600" b="0" i="0" u="none" strike="noStrike" baseline="30000">
                          <a:solidFill>
                            <a:srgbClr val="000000"/>
                          </a:solidFill>
                          <a:latin typeface="Arial"/>
                        </a:rPr>
                        <a:t>-20</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1.3</a:t>
                      </a:r>
                    </a:p>
                  </a:txBody>
                  <a:tcPr marL="12700" marR="12700" marT="12700" marB="0" anchor="ctr">
                    <a:lnL>
                      <a:noFill/>
                    </a:lnL>
                    <a:lnR>
                      <a:noFill/>
                    </a:lnR>
                    <a:lnT>
                      <a:noFill/>
                    </a:lnT>
                    <a:lnB>
                      <a:noFill/>
                    </a:lnB>
                  </a:tcPr>
                </a:tc>
                <a:extLst>
                  <a:ext uri="{0D108BD9-81ED-4DB2-BD59-A6C34878D82A}">
                    <a16:rowId xmlns:a16="http://schemas.microsoft.com/office/drawing/2014/main" val="10007"/>
                  </a:ext>
                </a:extLst>
              </a:tr>
              <a:tr h="344181">
                <a:tc>
                  <a:txBody>
                    <a:bodyPr/>
                    <a:lstStyle/>
                    <a:p>
                      <a:pPr algn="l" fontAlgn="b"/>
                      <a:r>
                        <a:rPr lang="en-US" sz="1600" b="0" i="0" u="none" strike="noStrike">
                          <a:solidFill>
                            <a:srgbClr val="000000"/>
                          </a:solidFill>
                          <a:latin typeface="Arial"/>
                        </a:rPr>
                        <a:t>rs1864163/G</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16</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55.6</a:t>
                      </a:r>
                    </a:p>
                  </a:txBody>
                  <a:tcPr marL="12700" marR="12700" marT="12700" marB="0" anchor="ctr">
                    <a:lnL>
                      <a:noFill/>
                    </a:lnL>
                    <a:lnR>
                      <a:noFill/>
                    </a:lnR>
                    <a:lnT>
                      <a:noFill/>
                    </a:lnT>
                    <a:lnB>
                      <a:noFill/>
                    </a:lnB>
                  </a:tcPr>
                </a:tc>
                <a:tc>
                  <a:txBody>
                    <a:bodyPr/>
                    <a:lstStyle/>
                    <a:p>
                      <a:pPr algn="ctr" fontAlgn="b"/>
                      <a:r>
                        <a:rPr lang="en-US" sz="1600" b="0" i="1" u="none" strike="noStrike" dirty="0">
                          <a:solidFill>
                            <a:srgbClr val="000000"/>
                          </a:solidFill>
                          <a:latin typeface="Arial"/>
                        </a:rPr>
                        <a:t>CETP</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0.76</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8×10</a:t>
                      </a:r>
                      <a:r>
                        <a:rPr lang="en-US" sz="1600" b="0" i="0" u="none" strike="noStrike" baseline="30000">
                          <a:solidFill>
                            <a:srgbClr val="000000"/>
                          </a:solidFill>
                          <a:latin typeface="Arial"/>
                        </a:rPr>
                        <a:t>-13</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8.7×10</a:t>
                      </a:r>
                      <a:r>
                        <a:rPr lang="en-US" sz="1600" b="0" i="0" u="none" strike="noStrike" baseline="30000">
                          <a:solidFill>
                            <a:srgbClr val="000000"/>
                          </a:solidFill>
                          <a:latin typeface="Arial"/>
                        </a:rPr>
                        <a:t>-5</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7×10</a:t>
                      </a:r>
                      <a:r>
                        <a:rPr lang="en-US" sz="1600" b="0" i="0" u="none" strike="noStrike" baseline="30000">
                          <a:solidFill>
                            <a:srgbClr val="000000"/>
                          </a:solidFill>
                          <a:latin typeface="Arial"/>
                        </a:rPr>
                        <a:t>-16</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a:noFill/>
                    </a:lnT>
                    <a:lnB>
                      <a:noFill/>
                    </a:lnB>
                  </a:tcPr>
                </a:tc>
                <a:extLst>
                  <a:ext uri="{0D108BD9-81ED-4DB2-BD59-A6C34878D82A}">
                    <a16:rowId xmlns:a16="http://schemas.microsoft.com/office/drawing/2014/main" val="10008"/>
                  </a:ext>
                </a:extLst>
              </a:tr>
              <a:tr h="344181">
                <a:tc>
                  <a:txBody>
                    <a:bodyPr/>
                    <a:lstStyle/>
                    <a:p>
                      <a:pPr algn="l" fontAlgn="b"/>
                      <a:r>
                        <a:rPr lang="en-US" sz="1600" b="0" i="0" u="none" strike="noStrike" dirty="0">
                          <a:solidFill>
                            <a:srgbClr val="000000"/>
                          </a:solidFill>
                          <a:latin typeface="Arial"/>
                        </a:rPr>
                        <a:t>rs943080/T</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6</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43.9</a:t>
                      </a:r>
                    </a:p>
                  </a:txBody>
                  <a:tcPr marL="12700" marR="12700" marT="12700" marB="0" anchor="ctr">
                    <a:lnL>
                      <a:noFill/>
                    </a:lnL>
                    <a:lnR>
                      <a:noFill/>
                    </a:lnR>
                    <a:lnT>
                      <a:noFill/>
                    </a:lnT>
                    <a:lnB>
                      <a:noFill/>
                    </a:lnB>
                  </a:tcPr>
                </a:tc>
                <a:tc>
                  <a:txBody>
                    <a:bodyPr/>
                    <a:lstStyle/>
                    <a:p>
                      <a:pPr algn="ctr" fontAlgn="b"/>
                      <a:r>
                        <a:rPr lang="en-US" sz="1600" b="0" i="1" u="none" strike="noStrike">
                          <a:solidFill>
                            <a:srgbClr val="000000"/>
                          </a:solidFill>
                          <a:latin typeface="Arial"/>
                        </a:rPr>
                        <a:t>VEGFA</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0.51</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4×10</a:t>
                      </a:r>
                      <a:r>
                        <a:rPr lang="en-US" sz="1600" b="0" i="0" u="none" strike="noStrike" baseline="30000" dirty="0">
                          <a:solidFill>
                            <a:srgbClr val="000000"/>
                          </a:solidFill>
                          <a:latin typeface="Arial"/>
                        </a:rPr>
                        <a:t>-12</a:t>
                      </a:r>
                      <a:endParaRPr lang="en-US" sz="1600" b="0" i="0" u="none" strike="noStrike" dirty="0">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1.6×10</a:t>
                      </a:r>
                      <a:r>
                        <a:rPr lang="en-US" sz="1600" b="0" i="0" u="none" strike="noStrike" baseline="30000">
                          <a:solidFill>
                            <a:srgbClr val="000000"/>
                          </a:solidFill>
                          <a:latin typeface="Arial"/>
                        </a:rPr>
                        <a:t>-5</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9×10</a:t>
                      </a:r>
                      <a:r>
                        <a:rPr lang="en-US" sz="1600" b="0" i="0" u="none" strike="noStrike" baseline="30000">
                          <a:solidFill>
                            <a:srgbClr val="000000"/>
                          </a:solidFill>
                          <a:latin typeface="Arial"/>
                        </a:rPr>
                        <a:t>-16</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a:noFill/>
                    </a:lnT>
                    <a:lnB>
                      <a:noFill/>
                    </a:lnB>
                  </a:tcPr>
                </a:tc>
                <a:extLst>
                  <a:ext uri="{0D108BD9-81ED-4DB2-BD59-A6C34878D82A}">
                    <a16:rowId xmlns:a16="http://schemas.microsoft.com/office/drawing/2014/main" val="10009"/>
                  </a:ext>
                </a:extLst>
              </a:tr>
              <a:tr h="344181">
                <a:tc>
                  <a:txBody>
                    <a:bodyPr/>
                    <a:lstStyle/>
                    <a:p>
                      <a:pPr algn="l" fontAlgn="b"/>
                      <a:r>
                        <a:rPr lang="en-US" sz="1600" b="0" i="0" u="none" strike="noStrike" dirty="0">
                          <a:solidFill>
                            <a:srgbClr val="000000"/>
                          </a:solidFill>
                          <a:latin typeface="Arial"/>
                        </a:rPr>
                        <a:t>rs13278062/T</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8</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23.1</a:t>
                      </a:r>
                    </a:p>
                  </a:txBody>
                  <a:tcPr marL="12700" marR="12700" marT="12700" marB="0" anchor="ctr">
                    <a:lnL>
                      <a:noFill/>
                    </a:lnL>
                    <a:lnR>
                      <a:noFill/>
                    </a:lnR>
                    <a:lnT>
                      <a:noFill/>
                    </a:lnT>
                    <a:lnB>
                      <a:noFill/>
                    </a:lnB>
                  </a:tcPr>
                </a:tc>
                <a:tc>
                  <a:txBody>
                    <a:bodyPr/>
                    <a:lstStyle/>
                    <a:p>
                      <a:pPr algn="ctr" fontAlgn="b"/>
                      <a:r>
                        <a:rPr lang="en-US" sz="1600" b="0" i="1" u="none" strike="noStrike" dirty="0">
                          <a:solidFill>
                            <a:srgbClr val="000000"/>
                          </a:solidFill>
                          <a:latin typeface="Arial"/>
                        </a:rPr>
                        <a:t>TNFRSF10A</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0.48</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7×10</a:t>
                      </a:r>
                      <a:r>
                        <a:rPr lang="en-US" sz="1600" b="0" i="0" u="none" strike="noStrike" baseline="30000">
                          <a:solidFill>
                            <a:srgbClr val="000000"/>
                          </a:solidFill>
                          <a:latin typeface="Arial"/>
                        </a:rPr>
                        <a:t>-10</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1.2</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6.4×10</a:t>
                      </a:r>
                      <a:r>
                        <a:rPr lang="en-US" sz="1600" b="0" i="0" u="none" strike="noStrike" baseline="30000">
                          <a:solidFill>
                            <a:srgbClr val="000000"/>
                          </a:solidFill>
                          <a:latin typeface="Arial"/>
                        </a:rPr>
                        <a:t>-7</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3×10</a:t>
                      </a:r>
                      <a:r>
                        <a:rPr lang="en-US" sz="1600" b="0" i="0" u="none" strike="noStrike" baseline="30000" dirty="0">
                          <a:solidFill>
                            <a:srgbClr val="000000"/>
                          </a:solidFill>
                          <a:latin typeface="Arial"/>
                        </a:rPr>
                        <a:t>-15</a:t>
                      </a:r>
                      <a:endParaRPr lang="en-US" sz="1600" b="0" i="0" u="none" strike="noStrike" dirty="0">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a:noFill/>
                    </a:lnT>
                    <a:lnB>
                      <a:noFill/>
                    </a:lnB>
                  </a:tcPr>
                </a:tc>
                <a:extLst>
                  <a:ext uri="{0D108BD9-81ED-4DB2-BD59-A6C34878D82A}">
                    <a16:rowId xmlns:a16="http://schemas.microsoft.com/office/drawing/2014/main" val="10010"/>
                  </a:ext>
                </a:extLst>
              </a:tr>
              <a:tr h="344181">
                <a:tc>
                  <a:txBody>
                    <a:bodyPr/>
                    <a:lstStyle/>
                    <a:p>
                      <a:pPr algn="l" fontAlgn="b"/>
                      <a:r>
                        <a:rPr lang="en-US" sz="1600" b="0" i="0" u="none" strike="noStrike">
                          <a:solidFill>
                            <a:srgbClr val="000000"/>
                          </a:solidFill>
                          <a:latin typeface="Arial"/>
                        </a:rPr>
                        <a:t>rs920915/C</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15</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56.5</a:t>
                      </a:r>
                    </a:p>
                  </a:txBody>
                  <a:tcPr marL="12700" marR="12700" marT="12700" marB="0" anchor="ctr">
                    <a:lnL>
                      <a:noFill/>
                    </a:lnL>
                    <a:lnR>
                      <a:noFill/>
                    </a:lnR>
                    <a:lnT>
                      <a:noFill/>
                    </a:lnT>
                    <a:lnB>
                      <a:noFill/>
                    </a:lnB>
                  </a:tcPr>
                </a:tc>
                <a:tc>
                  <a:txBody>
                    <a:bodyPr/>
                    <a:lstStyle/>
                    <a:p>
                      <a:pPr algn="ctr" fontAlgn="b"/>
                      <a:r>
                        <a:rPr lang="en-US" sz="1600" b="0" i="1" u="none" strike="noStrike" dirty="0">
                          <a:solidFill>
                            <a:srgbClr val="000000"/>
                          </a:solidFill>
                          <a:latin typeface="Arial"/>
                        </a:rPr>
                        <a:t>LIPC</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0.48</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2×10</a:t>
                      </a:r>
                      <a:r>
                        <a:rPr lang="en-US" sz="1600" b="0" i="0" u="none" strike="noStrike" baseline="30000" dirty="0">
                          <a:solidFill>
                            <a:srgbClr val="000000"/>
                          </a:solidFill>
                          <a:latin typeface="Arial"/>
                        </a:rPr>
                        <a:t>-9</a:t>
                      </a:r>
                      <a:endParaRPr lang="en-US" sz="1600" b="0" i="0" u="none" strike="noStrike" dirty="0">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0.004</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3×10</a:t>
                      </a:r>
                      <a:r>
                        <a:rPr lang="en-US" sz="1600" b="0" i="0" u="none" strike="noStrike" baseline="30000" dirty="0">
                          <a:solidFill>
                            <a:srgbClr val="000000"/>
                          </a:solidFill>
                          <a:latin typeface="Arial"/>
                        </a:rPr>
                        <a:t>-11</a:t>
                      </a:r>
                      <a:endParaRPr lang="en-US" sz="1600" b="0" i="0" u="none" strike="noStrike" dirty="0">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1.1</a:t>
                      </a:r>
                    </a:p>
                  </a:txBody>
                  <a:tcPr marL="12700" marR="12700" marT="12700" marB="0" anchor="ctr">
                    <a:lnL>
                      <a:noFill/>
                    </a:lnL>
                    <a:lnR>
                      <a:noFill/>
                    </a:lnR>
                    <a:lnT>
                      <a:noFill/>
                    </a:lnT>
                    <a:lnB>
                      <a:noFill/>
                    </a:lnB>
                  </a:tcPr>
                </a:tc>
                <a:extLst>
                  <a:ext uri="{0D108BD9-81ED-4DB2-BD59-A6C34878D82A}">
                    <a16:rowId xmlns:a16="http://schemas.microsoft.com/office/drawing/2014/main" val="10011"/>
                  </a:ext>
                </a:extLst>
              </a:tr>
              <a:tr h="344181">
                <a:tc>
                  <a:txBody>
                    <a:bodyPr/>
                    <a:lstStyle/>
                    <a:p>
                      <a:pPr algn="l" fontAlgn="b"/>
                      <a:r>
                        <a:rPr lang="en-US" sz="1600" b="0" i="0" u="none" strike="noStrike">
                          <a:solidFill>
                            <a:srgbClr val="000000"/>
                          </a:solidFill>
                          <a:latin typeface="Arial"/>
                        </a:rPr>
                        <a:t>rs4698775/G</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4</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110.8 </a:t>
                      </a:r>
                    </a:p>
                  </a:txBody>
                  <a:tcPr marL="12700" marR="12700" marT="12700" marB="0" anchor="ctr">
                    <a:lnL>
                      <a:noFill/>
                    </a:lnL>
                    <a:lnR>
                      <a:noFill/>
                    </a:lnR>
                    <a:lnT>
                      <a:noFill/>
                    </a:lnT>
                    <a:lnB>
                      <a:noFill/>
                    </a:lnB>
                  </a:tcPr>
                </a:tc>
                <a:tc>
                  <a:txBody>
                    <a:bodyPr/>
                    <a:lstStyle/>
                    <a:p>
                      <a:pPr algn="ctr" fontAlgn="b"/>
                      <a:r>
                        <a:rPr lang="en-US" sz="1600" b="0" i="1" u="none" strike="noStrike" dirty="0">
                          <a:solidFill>
                            <a:srgbClr val="000000"/>
                          </a:solidFill>
                          <a:latin typeface="Arial"/>
                        </a:rPr>
                        <a:t>CFI</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0.31</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2×10</a:t>
                      </a:r>
                      <a:r>
                        <a:rPr lang="en-US" sz="1600" b="0" i="0" u="none" strike="noStrike" baseline="30000" dirty="0">
                          <a:solidFill>
                            <a:srgbClr val="000000"/>
                          </a:solidFill>
                          <a:latin typeface="Arial"/>
                        </a:rPr>
                        <a:t>-10</a:t>
                      </a:r>
                      <a:endParaRPr lang="en-US" sz="1600" b="0" i="0" u="none" strike="noStrike" dirty="0">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1.2</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0.025</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7×10</a:t>
                      </a:r>
                      <a:r>
                        <a:rPr lang="en-US" sz="1600" b="0" i="0" u="none" strike="noStrike" baseline="30000" dirty="0">
                          <a:solidFill>
                            <a:srgbClr val="000000"/>
                          </a:solidFill>
                          <a:latin typeface="Arial"/>
                        </a:rPr>
                        <a:t>-11</a:t>
                      </a:r>
                      <a:endParaRPr lang="en-US" sz="1600" b="0" i="0" u="none" strike="noStrike" dirty="0">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1.1</a:t>
                      </a:r>
                    </a:p>
                  </a:txBody>
                  <a:tcPr marL="12700" marR="12700" marT="12700" marB="0" anchor="ctr">
                    <a:lnL>
                      <a:noFill/>
                    </a:lnL>
                    <a:lnR>
                      <a:noFill/>
                    </a:lnR>
                    <a:lnT>
                      <a:noFill/>
                    </a:lnT>
                    <a:lnB>
                      <a:noFill/>
                    </a:lnB>
                  </a:tcPr>
                </a:tc>
                <a:extLst>
                  <a:ext uri="{0D108BD9-81ED-4DB2-BD59-A6C34878D82A}">
                    <a16:rowId xmlns:a16="http://schemas.microsoft.com/office/drawing/2014/main" val="10012"/>
                  </a:ext>
                </a:extLst>
              </a:tr>
              <a:tr h="344181">
                <a:tc>
                  <a:txBody>
                    <a:bodyPr/>
                    <a:lstStyle/>
                    <a:p>
                      <a:pPr algn="l" fontAlgn="b"/>
                      <a:r>
                        <a:rPr lang="en-US" sz="1600" b="0" i="0" u="none" strike="noStrike">
                          <a:solidFill>
                            <a:srgbClr val="000000"/>
                          </a:solidFill>
                          <a:latin typeface="Arial"/>
                        </a:rPr>
                        <a:t>rs3812111/T</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latin typeface="Arial"/>
                        </a:rPr>
                        <a:t>6</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116.6</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1" u="none" strike="noStrike" dirty="0">
                          <a:solidFill>
                            <a:srgbClr val="000000"/>
                          </a:solidFill>
                          <a:latin typeface="Arial"/>
                        </a:rPr>
                        <a:t>FRK/COL10A1</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0.64</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7×10</a:t>
                      </a:r>
                      <a:r>
                        <a:rPr lang="en-US" sz="1600" b="0" i="0" u="none" strike="noStrike" baseline="30000" dirty="0">
                          <a:solidFill>
                            <a:srgbClr val="000000"/>
                          </a:solidFill>
                          <a:latin typeface="Arial"/>
                        </a:rPr>
                        <a:t>-8</a:t>
                      </a:r>
                      <a:endParaRPr lang="en-US" sz="1600" b="0" i="0" u="none" strike="noStrike" dirty="0">
                        <a:solidFill>
                          <a:srgbClr val="000000"/>
                        </a:solidFill>
                        <a:latin typeface="Arial"/>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0.022</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1.1</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2×10</a:t>
                      </a:r>
                      <a:r>
                        <a:rPr lang="en-US" sz="1600" b="0" i="0" u="none" strike="noStrike" baseline="30000" dirty="0">
                          <a:solidFill>
                            <a:srgbClr val="000000"/>
                          </a:solidFill>
                          <a:latin typeface="Arial"/>
                        </a:rPr>
                        <a:t>-8</a:t>
                      </a:r>
                      <a:endParaRPr lang="en-US" sz="1600" b="0" i="0" u="none" strike="noStrike" dirty="0">
                        <a:solidFill>
                          <a:srgbClr val="000000"/>
                        </a:solidFill>
                        <a:latin typeface="Arial"/>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1.1</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5" name="Rectangle 4">
            <a:extLst>
              <a:ext uri="{FF2B5EF4-FFF2-40B4-BE49-F238E27FC236}">
                <a16:creationId xmlns:a16="http://schemas.microsoft.com/office/drawing/2014/main" id="{EF1B1D9B-CFE4-5D4C-8223-FF70818CC6F7}"/>
              </a:ext>
            </a:extLst>
          </p:cNvPr>
          <p:cNvSpPr/>
          <p:nvPr/>
        </p:nvSpPr>
        <p:spPr>
          <a:xfrm>
            <a:off x="7894915" y="6581001"/>
            <a:ext cx="1172885" cy="276999"/>
          </a:xfrm>
          <a:prstGeom prst="rect">
            <a:avLst/>
          </a:prstGeom>
        </p:spPr>
        <p:txBody>
          <a:bodyPr wrap="none">
            <a:spAutoFit/>
          </a:bodyPr>
          <a:lstStyle/>
          <a:p>
            <a:r>
              <a:rPr lang="en-US" sz="1200" i="1" dirty="0"/>
              <a:t>Nat Genet</a:t>
            </a:r>
            <a:r>
              <a:rPr lang="en-US" sz="1200" dirty="0"/>
              <a:t> 2013</a:t>
            </a:r>
          </a:p>
        </p:txBody>
      </p:sp>
    </p:spTree>
    <p:extLst>
      <p:ext uri="{BB962C8B-B14F-4D97-AF65-F5344CB8AC3E}">
        <p14:creationId xmlns:p14="http://schemas.microsoft.com/office/powerpoint/2010/main" val="100175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304800" y="0"/>
            <a:ext cx="8610600" cy="1143000"/>
          </a:xfrm>
        </p:spPr>
        <p:txBody>
          <a:bodyPr>
            <a:normAutofit fontScale="90000"/>
          </a:bodyPr>
          <a:lstStyle/>
          <a:p>
            <a:r>
              <a:rPr lang="en-US" sz="3600"/>
              <a:t>7 loci showing genome-wide significant association with AMD risk for the first time</a:t>
            </a:r>
          </a:p>
        </p:txBody>
      </p:sp>
      <p:graphicFrame>
        <p:nvGraphicFramePr>
          <p:cNvPr id="4" name="Table 3"/>
          <p:cNvGraphicFramePr>
            <a:graphicFrameLocks noGrp="1"/>
          </p:cNvGraphicFramePr>
          <p:nvPr>
            <p:extLst>
              <p:ext uri="{D42A27DB-BD31-4B8C-83A1-F6EECF244321}">
                <p14:modId xmlns:p14="http://schemas.microsoft.com/office/powerpoint/2010/main" val="1792376143"/>
              </p:ext>
            </p:extLst>
          </p:nvPr>
        </p:nvGraphicFramePr>
        <p:xfrm>
          <a:off x="177800" y="1828800"/>
          <a:ext cx="8839199" cy="3502428"/>
        </p:xfrm>
        <a:graphic>
          <a:graphicData uri="http://schemas.openxmlformats.org/drawingml/2006/table">
            <a:tbl>
              <a:tblPr/>
              <a:tblGrid>
                <a:gridCol w="1423917">
                  <a:extLst>
                    <a:ext uri="{9D8B030D-6E8A-4147-A177-3AD203B41FA5}">
                      <a16:colId xmlns:a16="http://schemas.microsoft.com/office/drawing/2014/main" val="20000"/>
                    </a:ext>
                  </a:extLst>
                </a:gridCol>
                <a:gridCol w="367859">
                  <a:extLst>
                    <a:ext uri="{9D8B030D-6E8A-4147-A177-3AD203B41FA5}">
                      <a16:colId xmlns:a16="http://schemas.microsoft.com/office/drawing/2014/main" val="20001"/>
                    </a:ext>
                  </a:extLst>
                </a:gridCol>
                <a:gridCol w="948692">
                  <a:extLst>
                    <a:ext uri="{9D8B030D-6E8A-4147-A177-3AD203B41FA5}">
                      <a16:colId xmlns:a16="http://schemas.microsoft.com/office/drawing/2014/main" val="20002"/>
                    </a:ext>
                  </a:extLst>
                </a:gridCol>
                <a:gridCol w="1452079">
                  <a:extLst>
                    <a:ext uri="{9D8B030D-6E8A-4147-A177-3AD203B41FA5}">
                      <a16:colId xmlns:a16="http://schemas.microsoft.com/office/drawing/2014/main" val="20003"/>
                    </a:ext>
                  </a:extLst>
                </a:gridCol>
                <a:gridCol w="600193">
                  <a:extLst>
                    <a:ext uri="{9D8B030D-6E8A-4147-A177-3AD203B41FA5}">
                      <a16:colId xmlns:a16="http://schemas.microsoft.com/office/drawing/2014/main" val="20004"/>
                    </a:ext>
                  </a:extLst>
                </a:gridCol>
                <a:gridCol w="813164">
                  <a:extLst>
                    <a:ext uri="{9D8B030D-6E8A-4147-A177-3AD203B41FA5}">
                      <a16:colId xmlns:a16="http://schemas.microsoft.com/office/drawing/2014/main" val="20005"/>
                    </a:ext>
                  </a:extLst>
                </a:gridCol>
                <a:gridCol w="484026">
                  <a:extLst>
                    <a:ext uri="{9D8B030D-6E8A-4147-A177-3AD203B41FA5}">
                      <a16:colId xmlns:a16="http://schemas.microsoft.com/office/drawing/2014/main" val="20006"/>
                    </a:ext>
                  </a:extLst>
                </a:gridCol>
                <a:gridCol w="968053">
                  <a:extLst>
                    <a:ext uri="{9D8B030D-6E8A-4147-A177-3AD203B41FA5}">
                      <a16:colId xmlns:a16="http://schemas.microsoft.com/office/drawing/2014/main" val="20007"/>
                    </a:ext>
                  </a:extLst>
                </a:gridCol>
                <a:gridCol w="484026">
                  <a:extLst>
                    <a:ext uri="{9D8B030D-6E8A-4147-A177-3AD203B41FA5}">
                      <a16:colId xmlns:a16="http://schemas.microsoft.com/office/drawing/2014/main" val="20008"/>
                    </a:ext>
                  </a:extLst>
                </a:gridCol>
                <a:gridCol w="813164">
                  <a:extLst>
                    <a:ext uri="{9D8B030D-6E8A-4147-A177-3AD203B41FA5}">
                      <a16:colId xmlns:a16="http://schemas.microsoft.com/office/drawing/2014/main" val="20009"/>
                    </a:ext>
                  </a:extLst>
                </a:gridCol>
                <a:gridCol w="484026">
                  <a:extLst>
                    <a:ext uri="{9D8B030D-6E8A-4147-A177-3AD203B41FA5}">
                      <a16:colId xmlns:a16="http://schemas.microsoft.com/office/drawing/2014/main" val="20010"/>
                    </a:ext>
                  </a:extLst>
                </a:gridCol>
              </a:tblGrid>
              <a:tr h="375256">
                <a:tc rowSpan="2">
                  <a:txBody>
                    <a:bodyPr/>
                    <a:lstStyle/>
                    <a:p>
                      <a:pPr algn="l" fontAlgn="b"/>
                      <a:r>
                        <a:rPr lang="en-US" sz="1600" b="1" i="0" u="none" strike="noStrike" dirty="0">
                          <a:solidFill>
                            <a:srgbClr val="000000"/>
                          </a:solidFill>
                          <a:latin typeface="Arial"/>
                        </a:rPr>
                        <a:t>SNP/Risk Allele</a:t>
                      </a:r>
                    </a:p>
                  </a:txBody>
                  <a:tcPr marL="12700" marR="12700" marT="1270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endParaRPr lang="en-US" sz="1600" b="1" i="0" u="none" strike="noStrike" dirty="0">
                        <a:solidFill>
                          <a:srgbClr val="000000"/>
                        </a:solidFill>
                        <a:latin typeface="Arial"/>
                      </a:endParaRP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rowSpan="2">
                  <a:txBody>
                    <a:bodyPr/>
                    <a:lstStyle/>
                    <a:p>
                      <a:pPr algn="ctr" fontAlgn="b"/>
                      <a:r>
                        <a:rPr lang="en-US" sz="1600" b="1" i="0" u="none" strike="noStrike">
                          <a:solidFill>
                            <a:srgbClr val="000000"/>
                          </a:solidFill>
                          <a:latin typeface="Arial"/>
                        </a:rPr>
                        <a:t>Nearby Genes</a:t>
                      </a:r>
                    </a:p>
                  </a:txBody>
                  <a:tcPr marL="12700" marR="12700" marT="1270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fontAlgn="b"/>
                      <a:r>
                        <a:rPr lang="en-US" sz="1600" b="1" i="0" u="none" strike="noStrike">
                          <a:solidFill>
                            <a:srgbClr val="000000"/>
                          </a:solidFill>
                          <a:latin typeface="Arial"/>
                        </a:rPr>
                        <a:t>EAF</a:t>
                      </a:r>
                    </a:p>
                  </a:txBody>
                  <a:tcPr marL="12700" marR="12700" marT="1270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en-US" sz="1600" b="1" i="0" u="none" strike="noStrike">
                          <a:solidFill>
                            <a:srgbClr val="000000"/>
                          </a:solidFill>
                          <a:latin typeface="Arial"/>
                        </a:rPr>
                        <a:t>Discovery</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gridSpan="2">
                  <a:txBody>
                    <a:bodyPr/>
                    <a:lstStyle/>
                    <a:p>
                      <a:pPr algn="ctr" fontAlgn="b"/>
                      <a:r>
                        <a:rPr lang="en-US" sz="1600" b="1" i="0" u="none" strike="noStrike">
                          <a:solidFill>
                            <a:srgbClr val="000000"/>
                          </a:solidFill>
                          <a:latin typeface="Arial"/>
                        </a:rPr>
                        <a:t>Follow-up</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gridSpan="2">
                  <a:txBody>
                    <a:bodyPr/>
                    <a:lstStyle/>
                    <a:p>
                      <a:pPr algn="ctr" fontAlgn="b"/>
                      <a:r>
                        <a:rPr lang="en-US" sz="1600" b="1" i="0" u="none" strike="noStrike" dirty="0">
                          <a:solidFill>
                            <a:srgbClr val="000000"/>
                          </a:solidFill>
                          <a:latin typeface="Arial"/>
                        </a:rPr>
                        <a:t>Meta</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0"/>
                  </a:ext>
                </a:extLst>
              </a:tr>
              <a:tr h="375256">
                <a:tc vMerge="1">
                  <a:txBody>
                    <a:bodyPr/>
                    <a:lstStyle/>
                    <a:p>
                      <a:endParaRPr lang="en-US"/>
                    </a:p>
                  </a:txBody>
                  <a:tcPr/>
                </a:tc>
                <a:tc gridSpan="2">
                  <a:txBody>
                    <a:bodyPr/>
                    <a:lstStyle/>
                    <a:p>
                      <a:pPr algn="l" fontAlgn="b"/>
                      <a:r>
                        <a:rPr lang="en-US" sz="1600" b="1" i="0" u="none" strike="noStrike" dirty="0" err="1">
                          <a:solidFill>
                            <a:srgbClr val="000000"/>
                          </a:solidFill>
                          <a:latin typeface="Arial"/>
                        </a:rPr>
                        <a:t>Chr</a:t>
                      </a:r>
                      <a:r>
                        <a:rPr lang="en-US" sz="1600" b="1" i="0" u="none" strike="noStrike" dirty="0">
                          <a:solidFill>
                            <a:srgbClr val="000000"/>
                          </a:solidFill>
                          <a:latin typeface="Arial"/>
                        </a:rPr>
                        <a:t>   </a:t>
                      </a:r>
                      <a:r>
                        <a:rPr lang="en-US" sz="1600" b="1" i="0" u="none" strike="noStrike" baseline="0" dirty="0">
                          <a:solidFill>
                            <a:srgbClr val="000000"/>
                          </a:solidFill>
                          <a:latin typeface="Arial"/>
                        </a:rPr>
                        <a:t> </a:t>
                      </a:r>
                      <a:r>
                        <a:rPr lang="en-US" sz="1600" b="1" i="0" u="none" strike="noStrike" dirty="0">
                          <a:solidFill>
                            <a:srgbClr val="000000"/>
                          </a:solidFill>
                          <a:latin typeface="Arial"/>
                        </a:rPr>
                        <a:t>Pos</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1600" b="1" i="1" u="none" strike="noStrike">
                          <a:solidFill>
                            <a:srgbClr val="000000"/>
                          </a:solidFill>
                          <a:latin typeface="Arial"/>
                        </a:rPr>
                        <a:t>P</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Arial"/>
                        </a:rPr>
                        <a:t>OR</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1" i="1" u="none" strike="noStrike">
                          <a:solidFill>
                            <a:srgbClr val="000000"/>
                          </a:solidFill>
                          <a:latin typeface="Arial"/>
                        </a:rPr>
                        <a:t>P</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Arial"/>
                        </a:rPr>
                        <a:t>OR</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1" i="1" u="none" strike="noStrike">
                          <a:solidFill>
                            <a:srgbClr val="000000"/>
                          </a:solidFill>
                          <a:latin typeface="Arial"/>
                        </a:rPr>
                        <a:t>P</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latin typeface="Arial"/>
                        </a:rPr>
                        <a:t>OR</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5256">
                <a:tc>
                  <a:txBody>
                    <a:bodyPr/>
                    <a:lstStyle/>
                    <a:p>
                      <a:pPr algn="l" fontAlgn="b"/>
                      <a:r>
                        <a:rPr lang="en-US" sz="1600" b="0" i="0" u="none" strike="noStrike" dirty="0">
                          <a:solidFill>
                            <a:srgbClr val="000000"/>
                          </a:solidFill>
                          <a:latin typeface="Arial"/>
                        </a:rPr>
                        <a:t>rs13081855/T</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3</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latin typeface="Arial"/>
                        </a:rPr>
                        <a:t>101.0 Mb</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1" u="none" strike="noStrike" dirty="0">
                          <a:solidFill>
                            <a:srgbClr val="000000"/>
                          </a:solidFill>
                          <a:latin typeface="Arial"/>
                        </a:rPr>
                        <a:t>COL8A1</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0.1</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4×10</a:t>
                      </a:r>
                      <a:r>
                        <a:rPr lang="en-US" sz="1600" b="0" i="0" u="none" strike="noStrike" baseline="30000">
                          <a:solidFill>
                            <a:srgbClr val="000000"/>
                          </a:solidFill>
                          <a:latin typeface="Arial"/>
                        </a:rPr>
                        <a:t>-11</a:t>
                      </a:r>
                      <a:endParaRPr lang="en-US" sz="1600" b="0" i="0" u="none" strike="noStrike">
                        <a:solidFill>
                          <a:srgbClr val="000000"/>
                        </a:solidFill>
                        <a:latin typeface="Arial"/>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1.3</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6.0×10</a:t>
                      </a:r>
                      <a:r>
                        <a:rPr lang="en-US" sz="1600" b="0" i="0" u="none" strike="noStrike" baseline="30000">
                          <a:solidFill>
                            <a:srgbClr val="000000"/>
                          </a:solidFill>
                          <a:latin typeface="Arial"/>
                        </a:rPr>
                        <a:t>-4</a:t>
                      </a:r>
                      <a:endParaRPr lang="en-US" sz="1600" b="0" i="0" u="none" strike="noStrike">
                        <a:solidFill>
                          <a:srgbClr val="000000"/>
                        </a:solidFill>
                        <a:latin typeface="Arial"/>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4×10</a:t>
                      </a:r>
                      <a:r>
                        <a:rPr lang="en-US" sz="1600" b="0" i="0" u="none" strike="noStrike" baseline="30000">
                          <a:solidFill>
                            <a:srgbClr val="000000"/>
                          </a:solidFill>
                          <a:latin typeface="Arial"/>
                        </a:rPr>
                        <a:t>-13</a:t>
                      </a:r>
                      <a:endParaRPr lang="en-US" sz="1600" b="0" i="0" u="none" strike="noStrike">
                        <a:solidFill>
                          <a:srgbClr val="000000"/>
                        </a:solidFill>
                        <a:latin typeface="Arial"/>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375256">
                <a:tc>
                  <a:txBody>
                    <a:bodyPr/>
                    <a:lstStyle/>
                    <a:p>
                      <a:pPr algn="l" fontAlgn="b"/>
                      <a:r>
                        <a:rPr lang="en-US" sz="1600" b="0" i="0" u="none" strike="noStrike">
                          <a:solidFill>
                            <a:srgbClr val="000000"/>
                          </a:solidFill>
                          <a:latin typeface="Arial"/>
                        </a:rPr>
                        <a:t>rs3130783/A</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6</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30.9 Mb</a:t>
                      </a:r>
                    </a:p>
                  </a:txBody>
                  <a:tcPr marL="12700" marR="12700" marT="12700" marB="0" anchor="ctr">
                    <a:lnL>
                      <a:noFill/>
                    </a:lnL>
                    <a:lnR>
                      <a:noFill/>
                    </a:lnR>
                    <a:lnT>
                      <a:noFill/>
                    </a:lnT>
                    <a:lnB>
                      <a:noFill/>
                    </a:lnB>
                  </a:tcPr>
                </a:tc>
                <a:tc>
                  <a:txBody>
                    <a:bodyPr/>
                    <a:lstStyle/>
                    <a:p>
                      <a:pPr algn="ctr" fontAlgn="b"/>
                      <a:r>
                        <a:rPr lang="en-US" sz="1600" b="0" i="1" u="none" strike="noStrike" dirty="0">
                          <a:solidFill>
                            <a:srgbClr val="000000"/>
                          </a:solidFill>
                          <a:latin typeface="Arial"/>
                        </a:rPr>
                        <a:t>IER3/DDR1</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0.79</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1×10</a:t>
                      </a:r>
                      <a:r>
                        <a:rPr lang="en-US" sz="1600" b="0" i="0" u="none" strike="noStrike" baseline="30000">
                          <a:solidFill>
                            <a:srgbClr val="000000"/>
                          </a:solidFill>
                          <a:latin typeface="Arial"/>
                        </a:rPr>
                        <a:t>-6</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3.5×10</a:t>
                      </a:r>
                      <a:r>
                        <a:rPr lang="en-US" sz="1600" b="0" i="0" u="none" strike="noStrike" baseline="30000">
                          <a:solidFill>
                            <a:srgbClr val="000000"/>
                          </a:solidFill>
                          <a:latin typeface="Arial"/>
                        </a:rPr>
                        <a:t>-6</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2×10</a:t>
                      </a:r>
                      <a:r>
                        <a:rPr lang="en-US" sz="1600" b="0" i="0" u="none" strike="noStrike" baseline="30000">
                          <a:solidFill>
                            <a:srgbClr val="000000"/>
                          </a:solidFill>
                          <a:latin typeface="Arial"/>
                        </a:rPr>
                        <a:t>-11</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a:noFill/>
                    </a:lnT>
                    <a:lnB>
                      <a:noFill/>
                    </a:lnB>
                  </a:tcPr>
                </a:tc>
                <a:extLst>
                  <a:ext uri="{0D108BD9-81ED-4DB2-BD59-A6C34878D82A}">
                    <a16:rowId xmlns:a16="http://schemas.microsoft.com/office/drawing/2014/main" val="10003"/>
                  </a:ext>
                </a:extLst>
              </a:tr>
              <a:tr h="375256">
                <a:tc>
                  <a:txBody>
                    <a:bodyPr/>
                    <a:lstStyle/>
                    <a:p>
                      <a:pPr algn="l" fontAlgn="b"/>
                      <a:r>
                        <a:rPr lang="en-US" sz="1600" b="0" i="0" u="none" strike="noStrike">
                          <a:solidFill>
                            <a:srgbClr val="000000"/>
                          </a:solidFill>
                          <a:latin typeface="Arial"/>
                        </a:rPr>
                        <a:t>rs8135665/T</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22</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36.8 Mb</a:t>
                      </a:r>
                    </a:p>
                  </a:txBody>
                  <a:tcPr marL="12700" marR="12700" marT="12700" marB="0" anchor="ctr">
                    <a:lnL>
                      <a:noFill/>
                    </a:lnL>
                    <a:lnR>
                      <a:noFill/>
                    </a:lnR>
                    <a:lnT>
                      <a:noFill/>
                    </a:lnT>
                    <a:lnB>
                      <a:noFill/>
                    </a:lnB>
                  </a:tcPr>
                </a:tc>
                <a:tc>
                  <a:txBody>
                    <a:bodyPr/>
                    <a:lstStyle/>
                    <a:p>
                      <a:pPr algn="ctr" fontAlgn="b"/>
                      <a:r>
                        <a:rPr lang="en-US" sz="1600" b="0" i="1" u="none" strike="noStrike" dirty="0">
                          <a:solidFill>
                            <a:srgbClr val="000000"/>
                          </a:solidFill>
                          <a:latin typeface="Arial"/>
                        </a:rPr>
                        <a:t>SLC16A8</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0.21</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8×10</a:t>
                      </a:r>
                      <a:r>
                        <a:rPr lang="en-US" sz="1600" b="0" i="0" u="none" strike="noStrike" baseline="30000">
                          <a:solidFill>
                            <a:srgbClr val="000000"/>
                          </a:solidFill>
                          <a:latin typeface="Arial"/>
                        </a:rPr>
                        <a:t>-8</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5.6×10</a:t>
                      </a:r>
                      <a:r>
                        <a:rPr lang="en-US" sz="1600" b="0" i="0" u="none" strike="noStrike" baseline="30000" dirty="0">
                          <a:solidFill>
                            <a:srgbClr val="000000"/>
                          </a:solidFill>
                          <a:latin typeface="Arial"/>
                        </a:rPr>
                        <a:t>-5</a:t>
                      </a:r>
                      <a:endParaRPr lang="en-US" sz="1600" b="0" i="0" u="none" strike="noStrike" dirty="0">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2×10</a:t>
                      </a:r>
                      <a:r>
                        <a:rPr lang="en-US" sz="1600" b="0" i="0" u="none" strike="noStrike" baseline="30000">
                          <a:solidFill>
                            <a:srgbClr val="000000"/>
                          </a:solidFill>
                          <a:latin typeface="Arial"/>
                        </a:rPr>
                        <a:t>-11</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1.2</a:t>
                      </a:r>
                    </a:p>
                  </a:txBody>
                  <a:tcPr marL="12700" marR="12700" marT="12700" marB="0" anchor="ctr">
                    <a:lnL>
                      <a:noFill/>
                    </a:lnL>
                    <a:lnR>
                      <a:noFill/>
                    </a:lnR>
                    <a:lnT>
                      <a:noFill/>
                    </a:lnT>
                    <a:lnB>
                      <a:noFill/>
                    </a:lnB>
                  </a:tcPr>
                </a:tc>
                <a:extLst>
                  <a:ext uri="{0D108BD9-81ED-4DB2-BD59-A6C34878D82A}">
                    <a16:rowId xmlns:a16="http://schemas.microsoft.com/office/drawing/2014/main" val="10004"/>
                  </a:ext>
                </a:extLst>
              </a:tr>
              <a:tr h="447820">
                <a:tc>
                  <a:txBody>
                    <a:bodyPr/>
                    <a:lstStyle/>
                    <a:p>
                      <a:pPr algn="l" fontAlgn="b"/>
                      <a:r>
                        <a:rPr lang="en-US" sz="1600" b="0" i="0" u="none" strike="noStrike" dirty="0">
                          <a:solidFill>
                            <a:srgbClr val="000000"/>
                          </a:solidFill>
                          <a:latin typeface="Arial"/>
                        </a:rPr>
                        <a:t>rs334353/T</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9</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100.9 Mb</a:t>
                      </a:r>
                    </a:p>
                  </a:txBody>
                  <a:tcPr marL="12700" marR="12700" marT="12700" marB="0" anchor="ctr">
                    <a:lnL>
                      <a:noFill/>
                    </a:lnL>
                    <a:lnR>
                      <a:noFill/>
                    </a:lnR>
                    <a:lnT>
                      <a:noFill/>
                    </a:lnT>
                    <a:lnB>
                      <a:noFill/>
                    </a:lnB>
                  </a:tcPr>
                </a:tc>
                <a:tc>
                  <a:txBody>
                    <a:bodyPr/>
                    <a:lstStyle/>
                    <a:p>
                      <a:pPr algn="ctr" fontAlgn="b"/>
                      <a:r>
                        <a:rPr lang="en-US" sz="1600" b="0" i="1" u="none" strike="noStrike" dirty="0">
                          <a:solidFill>
                            <a:srgbClr val="000000"/>
                          </a:solidFill>
                          <a:latin typeface="Arial"/>
                        </a:rPr>
                        <a:t>COL15A1/TGFBR1</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0.73</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9×10</a:t>
                      </a:r>
                      <a:r>
                        <a:rPr lang="en-US" sz="1600" b="0" i="0" u="none" strike="noStrike" baseline="30000">
                          <a:solidFill>
                            <a:srgbClr val="000000"/>
                          </a:solidFill>
                          <a:latin typeface="Arial"/>
                        </a:rPr>
                        <a:t>-7</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6.7×10</a:t>
                      </a:r>
                      <a:r>
                        <a:rPr lang="en-US" sz="1600" b="0" i="0" u="none" strike="noStrike" baseline="30000" dirty="0">
                          <a:solidFill>
                            <a:srgbClr val="000000"/>
                          </a:solidFill>
                          <a:latin typeface="Arial"/>
                        </a:rPr>
                        <a:t>-6</a:t>
                      </a:r>
                      <a:endParaRPr lang="en-US" sz="1600" b="0" i="0" u="none" strike="noStrike" dirty="0">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3×10</a:t>
                      </a:r>
                      <a:r>
                        <a:rPr lang="en-US" sz="1600" b="0" i="0" u="none" strike="noStrike" baseline="30000" dirty="0">
                          <a:solidFill>
                            <a:srgbClr val="000000"/>
                          </a:solidFill>
                          <a:latin typeface="Arial"/>
                        </a:rPr>
                        <a:t>-11</a:t>
                      </a:r>
                      <a:endParaRPr lang="en-US" sz="1600" b="0" i="0" u="none" strike="noStrike" dirty="0">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1.1</a:t>
                      </a:r>
                    </a:p>
                  </a:txBody>
                  <a:tcPr marL="12700" marR="12700" marT="12700" marB="0" anchor="ctr">
                    <a:lnL>
                      <a:noFill/>
                    </a:lnL>
                    <a:lnR>
                      <a:noFill/>
                    </a:lnR>
                    <a:lnT>
                      <a:noFill/>
                    </a:lnT>
                    <a:lnB>
                      <a:noFill/>
                    </a:lnB>
                  </a:tcPr>
                </a:tc>
                <a:extLst>
                  <a:ext uri="{0D108BD9-81ED-4DB2-BD59-A6C34878D82A}">
                    <a16:rowId xmlns:a16="http://schemas.microsoft.com/office/drawing/2014/main" val="10005"/>
                  </a:ext>
                </a:extLst>
              </a:tr>
              <a:tr h="375256">
                <a:tc>
                  <a:txBody>
                    <a:bodyPr/>
                    <a:lstStyle/>
                    <a:p>
                      <a:pPr algn="l" fontAlgn="b"/>
                      <a:r>
                        <a:rPr lang="en-US" sz="1600" b="0" i="0" u="none" strike="noStrike">
                          <a:solidFill>
                            <a:srgbClr val="000000"/>
                          </a:solidFill>
                          <a:latin typeface="Arial"/>
                        </a:rPr>
                        <a:t>rs8017304/A</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14</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67.9 Mb</a:t>
                      </a:r>
                    </a:p>
                  </a:txBody>
                  <a:tcPr marL="12700" marR="12700" marT="12700" marB="0" anchor="ctr">
                    <a:lnL>
                      <a:noFill/>
                    </a:lnL>
                    <a:lnR>
                      <a:noFill/>
                    </a:lnR>
                    <a:lnT>
                      <a:noFill/>
                    </a:lnT>
                    <a:lnB>
                      <a:noFill/>
                    </a:lnB>
                  </a:tcPr>
                </a:tc>
                <a:tc>
                  <a:txBody>
                    <a:bodyPr/>
                    <a:lstStyle/>
                    <a:p>
                      <a:pPr algn="ctr" fontAlgn="b"/>
                      <a:r>
                        <a:rPr lang="en-US" sz="1600" b="0" i="1" u="none" strike="noStrike" dirty="0">
                          <a:solidFill>
                            <a:srgbClr val="000000"/>
                          </a:solidFill>
                          <a:latin typeface="Arial"/>
                        </a:rPr>
                        <a:t>RAD51B</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0.61</a:t>
                      </a: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9×10</a:t>
                      </a:r>
                      <a:r>
                        <a:rPr lang="en-US" sz="1600" b="0" i="0" u="none" strike="noStrike" baseline="30000" dirty="0">
                          <a:solidFill>
                            <a:srgbClr val="000000"/>
                          </a:solidFill>
                          <a:latin typeface="Arial"/>
                        </a:rPr>
                        <a:t>-7</a:t>
                      </a:r>
                      <a:endParaRPr lang="en-US" sz="1600" b="0" i="0" u="none" strike="noStrike" dirty="0">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dirty="0">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2.1×10</a:t>
                      </a:r>
                      <a:r>
                        <a:rPr lang="en-US" sz="1600" b="0" i="0" u="none" strike="noStrike" baseline="30000">
                          <a:solidFill>
                            <a:srgbClr val="000000"/>
                          </a:solidFill>
                          <a:latin typeface="Arial"/>
                        </a:rPr>
                        <a:t>-5</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9×10</a:t>
                      </a:r>
                      <a:r>
                        <a:rPr lang="en-US" sz="1600" b="0" i="0" u="none" strike="noStrike" baseline="30000">
                          <a:solidFill>
                            <a:srgbClr val="000000"/>
                          </a:solidFill>
                          <a:latin typeface="Arial"/>
                        </a:rPr>
                        <a:t>-11</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a:noFill/>
                    </a:lnB>
                  </a:tcPr>
                </a:tc>
                <a:extLst>
                  <a:ext uri="{0D108BD9-81ED-4DB2-BD59-A6C34878D82A}">
                    <a16:rowId xmlns:a16="http://schemas.microsoft.com/office/drawing/2014/main" val="10006"/>
                  </a:ext>
                </a:extLst>
              </a:tr>
              <a:tr h="375256">
                <a:tc>
                  <a:txBody>
                    <a:bodyPr/>
                    <a:lstStyle/>
                    <a:p>
                      <a:pPr algn="l" fontAlgn="b"/>
                      <a:r>
                        <a:rPr lang="en-US" sz="1600" b="0" i="0" u="none" strike="noStrike">
                          <a:solidFill>
                            <a:srgbClr val="000000"/>
                          </a:solidFill>
                          <a:latin typeface="Arial"/>
                        </a:rPr>
                        <a:t>rs6795735/T</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3</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64.7 Mb</a:t>
                      </a:r>
                    </a:p>
                  </a:txBody>
                  <a:tcPr marL="12700" marR="12700" marT="12700" marB="0" anchor="ctr">
                    <a:lnL>
                      <a:noFill/>
                    </a:lnL>
                    <a:lnR>
                      <a:noFill/>
                    </a:lnR>
                    <a:lnT>
                      <a:noFill/>
                    </a:lnT>
                    <a:lnB>
                      <a:noFill/>
                    </a:lnB>
                  </a:tcPr>
                </a:tc>
                <a:tc>
                  <a:txBody>
                    <a:bodyPr/>
                    <a:lstStyle/>
                    <a:p>
                      <a:pPr algn="ctr" fontAlgn="b"/>
                      <a:r>
                        <a:rPr lang="en-US" sz="1600" b="0" i="1" u="none" strike="noStrike">
                          <a:solidFill>
                            <a:srgbClr val="000000"/>
                          </a:solidFill>
                          <a:latin typeface="Arial"/>
                        </a:rPr>
                        <a:t>ADAMTS9</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0.46</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9×10</a:t>
                      </a:r>
                      <a:r>
                        <a:rPr lang="en-US" sz="1600" b="0" i="0" u="none" strike="noStrike" baseline="30000">
                          <a:solidFill>
                            <a:srgbClr val="000000"/>
                          </a:solidFill>
                          <a:latin typeface="Arial"/>
                        </a:rPr>
                        <a:t>-8</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0.0066</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5×10</a:t>
                      </a:r>
                      <a:r>
                        <a:rPr lang="en-US" sz="1600" b="0" i="0" u="none" strike="noStrike" baseline="30000">
                          <a:solidFill>
                            <a:srgbClr val="000000"/>
                          </a:solidFill>
                          <a:latin typeface="Arial"/>
                        </a:rPr>
                        <a:t>-9</a:t>
                      </a:r>
                      <a:endParaRPr lang="en-US" sz="1600" b="0" i="0" u="none" strike="noStrike">
                        <a:solidFill>
                          <a:srgbClr val="000000"/>
                        </a:solidFill>
                        <a:latin typeface="Arial"/>
                      </a:endParaRPr>
                    </a:p>
                  </a:txBody>
                  <a:tcPr marL="12700" marR="12700" marT="12700" marB="0" anchor="ctr">
                    <a:lnL>
                      <a:noFill/>
                    </a:lnL>
                    <a:lnR>
                      <a:noFill/>
                    </a:lnR>
                    <a:lnT>
                      <a:noFill/>
                    </a:lnT>
                    <a:lnB>
                      <a:noFill/>
                    </a:lnB>
                  </a:tcPr>
                </a:tc>
                <a:tc>
                  <a:txBody>
                    <a:bodyPr/>
                    <a:lstStyle/>
                    <a:p>
                      <a:pPr algn="ctr" fontAlgn="b"/>
                      <a:r>
                        <a:rPr lang="en-US" sz="1600" b="0" i="0" u="none" strike="noStrike">
                          <a:solidFill>
                            <a:srgbClr val="000000"/>
                          </a:solidFill>
                          <a:latin typeface="Arial"/>
                        </a:rPr>
                        <a:t>1.1</a:t>
                      </a:r>
                    </a:p>
                  </a:txBody>
                  <a:tcPr marL="12700" marR="12700" marT="12700" marB="0" anchor="ctr">
                    <a:lnL>
                      <a:noFill/>
                    </a:lnL>
                    <a:lnR>
                      <a:noFill/>
                    </a:lnR>
                    <a:lnT>
                      <a:noFill/>
                    </a:lnT>
                    <a:lnB>
                      <a:noFill/>
                    </a:lnB>
                  </a:tcPr>
                </a:tc>
                <a:extLst>
                  <a:ext uri="{0D108BD9-81ED-4DB2-BD59-A6C34878D82A}">
                    <a16:rowId xmlns:a16="http://schemas.microsoft.com/office/drawing/2014/main" val="10007"/>
                  </a:ext>
                </a:extLst>
              </a:tr>
              <a:tr h="375256">
                <a:tc>
                  <a:txBody>
                    <a:bodyPr/>
                    <a:lstStyle/>
                    <a:p>
                      <a:pPr algn="l" fontAlgn="b"/>
                      <a:r>
                        <a:rPr lang="en-US" sz="1600" b="0" i="0" u="none" strike="noStrike" dirty="0">
                          <a:solidFill>
                            <a:srgbClr val="000000"/>
                          </a:solidFill>
                          <a:latin typeface="Arial"/>
                        </a:rPr>
                        <a:t>rs9542236/C</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latin typeface="Arial"/>
                        </a:rPr>
                        <a:t>13</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30.7 Mb</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1" u="none" strike="noStrike" dirty="0">
                          <a:solidFill>
                            <a:srgbClr val="000000"/>
                          </a:solidFill>
                          <a:latin typeface="Arial"/>
                        </a:rPr>
                        <a:t>B3GALTL</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0.44</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latin typeface="Arial"/>
                        </a:rPr>
                        <a:t>2×10</a:t>
                      </a:r>
                      <a:r>
                        <a:rPr lang="en-US" sz="1600" b="0" i="0" u="none" strike="noStrike" baseline="30000">
                          <a:solidFill>
                            <a:srgbClr val="000000"/>
                          </a:solidFill>
                          <a:latin typeface="Arial"/>
                        </a:rPr>
                        <a:t>-6</a:t>
                      </a:r>
                      <a:endParaRPr lang="en-US" sz="1600" b="0" i="0" u="none" strike="noStrike">
                        <a:solidFill>
                          <a:srgbClr val="000000"/>
                        </a:solidFill>
                        <a:latin typeface="Arial"/>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1.1</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0.0018</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1.1</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2×10</a:t>
                      </a:r>
                      <a:r>
                        <a:rPr lang="en-US" sz="1600" b="0" i="0" u="none" strike="noStrike" baseline="30000" dirty="0">
                          <a:solidFill>
                            <a:srgbClr val="000000"/>
                          </a:solidFill>
                          <a:latin typeface="Arial"/>
                        </a:rPr>
                        <a:t>-8</a:t>
                      </a:r>
                      <a:endParaRPr lang="en-US" sz="1600" b="0" i="0" u="none" strike="noStrike" dirty="0">
                        <a:solidFill>
                          <a:srgbClr val="000000"/>
                        </a:solidFill>
                        <a:latin typeface="Arial"/>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Arial"/>
                        </a:rPr>
                        <a:t>1.1</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Rectangle 4">
            <a:extLst>
              <a:ext uri="{FF2B5EF4-FFF2-40B4-BE49-F238E27FC236}">
                <a16:creationId xmlns:a16="http://schemas.microsoft.com/office/drawing/2014/main" id="{F91A4E77-DFD2-F94E-8BC1-EAAD875C294A}"/>
              </a:ext>
            </a:extLst>
          </p:cNvPr>
          <p:cNvSpPr/>
          <p:nvPr/>
        </p:nvSpPr>
        <p:spPr>
          <a:xfrm>
            <a:off x="7894915" y="6581001"/>
            <a:ext cx="1172885" cy="276999"/>
          </a:xfrm>
          <a:prstGeom prst="rect">
            <a:avLst/>
          </a:prstGeom>
        </p:spPr>
        <p:txBody>
          <a:bodyPr wrap="none">
            <a:spAutoFit/>
          </a:bodyPr>
          <a:lstStyle/>
          <a:p>
            <a:r>
              <a:rPr lang="en-US" sz="1200" i="1" dirty="0"/>
              <a:t>Nat Genet</a:t>
            </a:r>
            <a:r>
              <a:rPr lang="en-US" sz="1200" dirty="0"/>
              <a:t> 2013</a:t>
            </a:r>
          </a:p>
        </p:txBody>
      </p:sp>
    </p:spTree>
    <p:extLst>
      <p:ext uri="{BB962C8B-B14F-4D97-AF65-F5344CB8AC3E}">
        <p14:creationId xmlns:p14="http://schemas.microsoft.com/office/powerpoint/2010/main" val="1675728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F989-F46C-5240-B51A-AA9C093C0FF4}"/>
              </a:ext>
            </a:extLst>
          </p:cNvPr>
          <p:cNvSpPr>
            <a:spLocks noGrp="1"/>
          </p:cNvSpPr>
          <p:nvPr>
            <p:ph type="title"/>
          </p:nvPr>
        </p:nvSpPr>
        <p:spPr/>
        <p:txBody>
          <a:bodyPr/>
          <a:lstStyle/>
          <a:p>
            <a:r>
              <a:rPr lang="en-US" dirty="0"/>
              <a:t>Functional Analysis</a:t>
            </a:r>
          </a:p>
        </p:txBody>
      </p:sp>
      <p:pic>
        <p:nvPicPr>
          <p:cNvPr id="5" name="Picture 4">
            <a:extLst>
              <a:ext uri="{FF2B5EF4-FFF2-40B4-BE49-F238E27FC236}">
                <a16:creationId xmlns:a16="http://schemas.microsoft.com/office/drawing/2014/main" id="{69D44CB6-DD4D-824F-B7D8-2FBBC10572E5}"/>
              </a:ext>
            </a:extLst>
          </p:cNvPr>
          <p:cNvPicPr>
            <a:picLocks noChangeAspect="1"/>
          </p:cNvPicPr>
          <p:nvPr/>
        </p:nvPicPr>
        <p:blipFill>
          <a:blip r:embed="rId2"/>
          <a:stretch>
            <a:fillRect/>
          </a:stretch>
        </p:blipFill>
        <p:spPr>
          <a:xfrm>
            <a:off x="137160" y="2418952"/>
            <a:ext cx="8869680" cy="2890809"/>
          </a:xfrm>
          <a:prstGeom prst="rect">
            <a:avLst/>
          </a:prstGeom>
        </p:spPr>
      </p:pic>
      <p:sp>
        <p:nvSpPr>
          <p:cNvPr id="6" name="Rectangle 5">
            <a:extLst>
              <a:ext uri="{FF2B5EF4-FFF2-40B4-BE49-F238E27FC236}">
                <a16:creationId xmlns:a16="http://schemas.microsoft.com/office/drawing/2014/main" id="{9283F8C8-8330-1941-B02B-D3E91AB3BACB}"/>
              </a:ext>
            </a:extLst>
          </p:cNvPr>
          <p:cNvSpPr/>
          <p:nvPr/>
        </p:nvSpPr>
        <p:spPr>
          <a:xfrm>
            <a:off x="137160" y="1460558"/>
            <a:ext cx="8732520" cy="646331"/>
          </a:xfrm>
          <a:prstGeom prst="rect">
            <a:avLst/>
          </a:prstGeom>
        </p:spPr>
        <p:txBody>
          <a:bodyPr wrap="square">
            <a:spAutoFit/>
          </a:bodyPr>
          <a:lstStyle/>
          <a:p>
            <a:pPr marL="285750" indent="-285750">
              <a:buFont typeface="Arial" panose="020B0604020202020204" pitchFamily="34" charset="0"/>
              <a:buChar char="•"/>
            </a:pPr>
            <a:r>
              <a:rPr lang="en-US" dirty="0"/>
              <a:t>Gene set enrichment of all implicated results was run using Ingenuity Pathway Analysis (IPA) software.  </a:t>
            </a:r>
          </a:p>
        </p:txBody>
      </p:sp>
      <p:sp>
        <p:nvSpPr>
          <p:cNvPr id="7" name="Rectangle 6">
            <a:extLst>
              <a:ext uri="{FF2B5EF4-FFF2-40B4-BE49-F238E27FC236}">
                <a16:creationId xmlns:a16="http://schemas.microsoft.com/office/drawing/2014/main" id="{901895BA-2B81-A346-AD0C-5A779DB45E91}"/>
              </a:ext>
            </a:extLst>
          </p:cNvPr>
          <p:cNvSpPr/>
          <p:nvPr/>
        </p:nvSpPr>
        <p:spPr>
          <a:xfrm>
            <a:off x="7894915" y="6581001"/>
            <a:ext cx="1172885" cy="276999"/>
          </a:xfrm>
          <a:prstGeom prst="rect">
            <a:avLst/>
          </a:prstGeom>
        </p:spPr>
        <p:txBody>
          <a:bodyPr wrap="none">
            <a:spAutoFit/>
          </a:bodyPr>
          <a:lstStyle/>
          <a:p>
            <a:r>
              <a:rPr lang="en-US" sz="1200" i="1" dirty="0"/>
              <a:t>Nat Genet</a:t>
            </a:r>
            <a:r>
              <a:rPr lang="en-US" sz="1200" dirty="0"/>
              <a:t> 2013</a:t>
            </a:r>
          </a:p>
        </p:txBody>
      </p:sp>
    </p:spTree>
    <p:extLst>
      <p:ext uri="{BB962C8B-B14F-4D97-AF65-F5344CB8AC3E}">
        <p14:creationId xmlns:p14="http://schemas.microsoft.com/office/powerpoint/2010/main" val="3027451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sz="2800" dirty="0"/>
              <a:t>GWAS have been successful in identifying genetic variants associated with common diseases and traits.</a:t>
            </a:r>
          </a:p>
          <a:p>
            <a:pPr marL="0" indent="0">
              <a:buNone/>
            </a:pPr>
            <a:r>
              <a:rPr lang="en-US" sz="2800" dirty="0"/>
              <a:t> </a:t>
            </a:r>
          </a:p>
          <a:p>
            <a:r>
              <a:rPr lang="en-US" sz="2800" dirty="0"/>
              <a:t>A large proportion of heritability remains unexplained by GWAS and very limited functional knowledge is known at most identified loci.  </a:t>
            </a:r>
          </a:p>
          <a:p>
            <a:endParaRPr lang="en-US" sz="2800" dirty="0"/>
          </a:p>
          <a:p>
            <a:r>
              <a:rPr lang="en-US" sz="2800" dirty="0"/>
              <a:t>Next generation sequencing will be the next step to dissect the genetic basis beyond GWAS.  </a:t>
            </a:r>
          </a:p>
        </p:txBody>
      </p:sp>
    </p:spTree>
    <p:extLst>
      <p:ext uri="{BB962C8B-B14F-4D97-AF65-F5344CB8AC3E}">
        <p14:creationId xmlns:p14="http://schemas.microsoft.com/office/powerpoint/2010/main" val="1682476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000" dirty="0">
                <a:hlinkClick r:id="rId2"/>
              </a:rPr>
              <a:t>http://www.genome.gov/gwastudies/</a:t>
            </a:r>
            <a:endParaRPr lang="en-US" sz="2000" dirty="0"/>
          </a:p>
          <a:p>
            <a:r>
              <a:rPr lang="en-US" sz="2000" dirty="0">
                <a:hlinkClick r:id="rId3"/>
              </a:rPr>
              <a:t>http://pngu.mgh.harvard.edu/~purcell/plink/</a:t>
            </a:r>
            <a:endParaRPr lang="en-US" sz="2000" dirty="0"/>
          </a:p>
          <a:p>
            <a:endParaRPr lang="en-US" sz="2000" dirty="0"/>
          </a:p>
          <a:p>
            <a:r>
              <a:rPr lang="en-US" sz="2000" dirty="0"/>
              <a:t>Mark I. McCarthy et al. Genome-wide association studies for complex traits: consensus, uncertainty and challenges. Nature Review Genetics. 2008</a:t>
            </a:r>
          </a:p>
          <a:p>
            <a:r>
              <a:rPr lang="en-US" sz="2000" dirty="0"/>
              <a:t>The AMD Gene Consortium. Seven New Loci Associated with Age-Related Macular Degeneration. Nature Genetics. 2013 </a:t>
            </a:r>
          </a:p>
          <a:p>
            <a:r>
              <a:rPr lang="en-US" sz="2000" dirty="0"/>
              <a:t>The International AMD Genomics Consortium (IAMDGC). A large genome-wide association study of age-related macular degeneration highlights contributions of rare and common variants. Nature Genetics. 2016</a:t>
            </a:r>
          </a:p>
          <a:p>
            <a:endParaRPr lang="en-US" sz="2000" dirty="0"/>
          </a:p>
          <a:p>
            <a:endParaRPr lang="en-US" sz="2000" dirty="0"/>
          </a:p>
          <a:p>
            <a:endParaRPr lang="en-US" dirty="0"/>
          </a:p>
          <a:p>
            <a:endParaRPr lang="en-US" dirty="0"/>
          </a:p>
        </p:txBody>
      </p:sp>
    </p:spTree>
    <p:extLst>
      <p:ext uri="{BB962C8B-B14F-4D97-AF65-F5344CB8AC3E}">
        <p14:creationId xmlns:p14="http://schemas.microsoft.com/office/powerpoint/2010/main" val="60247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Genes?</a:t>
            </a:r>
          </a:p>
        </p:txBody>
      </p:sp>
      <p:pic>
        <p:nvPicPr>
          <p:cNvPr id="4" name="Content Placeholder 3"/>
          <p:cNvPicPr>
            <a:picLocks noGrp="1" noChangeAspect="1"/>
          </p:cNvPicPr>
          <p:nvPr>
            <p:ph idx="1"/>
          </p:nvPr>
        </p:nvPicPr>
        <p:blipFill>
          <a:blip r:embed="rId3"/>
          <a:srcRect l="926" r="926"/>
          <a:stretch>
            <a:fillRect/>
          </a:stretch>
        </p:blipFill>
        <p:spPr/>
      </p:pic>
    </p:spTree>
    <p:extLst>
      <p:ext uri="{BB962C8B-B14F-4D97-AF65-F5344CB8AC3E}">
        <p14:creationId xmlns:p14="http://schemas.microsoft.com/office/powerpoint/2010/main" val="3276796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752600" y="76200"/>
            <a:ext cx="6934200" cy="1077913"/>
          </a:xfrm>
        </p:spPr>
        <p:txBody>
          <a:bodyPr>
            <a:normAutofit/>
          </a:bodyPr>
          <a:lstStyle/>
          <a:p>
            <a:pPr eaLnBrk="1" hangingPunct="1"/>
            <a:r>
              <a:rPr lang="en-US" sz="2800" dirty="0">
                <a:latin typeface="+mn-lt"/>
                <a:ea typeface="ＭＳ Ｐゴシック" charset="0"/>
                <a:cs typeface="Palatino" charset="0"/>
              </a:rPr>
              <a:t>Using SNPs to Track Predisposition to Disease</a:t>
            </a: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192212"/>
            <a:ext cx="5867400" cy="527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0" name="TextBox 3"/>
          <p:cNvSpPr txBox="1">
            <a:spLocks noChangeArrowheads="1"/>
          </p:cNvSpPr>
          <p:nvPr/>
        </p:nvSpPr>
        <p:spPr bwMode="auto">
          <a:xfrm>
            <a:off x="5646738" y="6462712"/>
            <a:ext cx="3497262" cy="2762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200" dirty="0">
                <a:solidFill>
                  <a:srgbClr val="000000"/>
                </a:solidFill>
              </a:rPr>
              <a:t>© Gibson &amp; Muse,  A Primer of Genome Science</a:t>
            </a:r>
          </a:p>
        </p:txBody>
      </p:sp>
    </p:spTree>
    <p:extLst>
      <p:ext uri="{BB962C8B-B14F-4D97-AF65-F5344CB8AC3E}">
        <p14:creationId xmlns:p14="http://schemas.microsoft.com/office/powerpoint/2010/main" val="124680739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030"/>
          </a:xfrm>
        </p:spPr>
        <p:txBody>
          <a:bodyPr>
            <a:normAutofit/>
          </a:bodyPr>
          <a:lstStyle/>
          <a:p>
            <a:r>
              <a:rPr lang="en-US" sz="3600" dirty="0"/>
              <a:t>SNP Data</a:t>
            </a:r>
          </a:p>
        </p:txBody>
      </p:sp>
      <p:grpSp>
        <p:nvGrpSpPr>
          <p:cNvPr id="8" name="Group 7"/>
          <p:cNvGrpSpPr/>
          <p:nvPr/>
        </p:nvGrpSpPr>
        <p:grpSpPr>
          <a:xfrm>
            <a:off x="74772" y="1037781"/>
            <a:ext cx="4244637" cy="3380561"/>
            <a:chOff x="0" y="1220303"/>
            <a:chExt cx="5159309" cy="4109034"/>
          </a:xfrm>
        </p:grpSpPr>
        <p:pic>
          <p:nvPicPr>
            <p:cNvPr id="6" name="Picture 5" descr="SNP-Microarray-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0303"/>
              <a:ext cx="5159309" cy="3869482"/>
            </a:xfrm>
            <a:prstGeom prst="rect">
              <a:avLst/>
            </a:prstGeom>
          </p:spPr>
        </p:pic>
        <p:sp>
          <p:nvSpPr>
            <p:cNvPr id="7" name="TextBox 6"/>
            <p:cNvSpPr txBox="1"/>
            <p:nvPr/>
          </p:nvSpPr>
          <p:spPr>
            <a:xfrm>
              <a:off x="1282961" y="4905119"/>
              <a:ext cx="2612285" cy="424218"/>
            </a:xfrm>
            <a:prstGeom prst="rect">
              <a:avLst/>
            </a:prstGeom>
            <a:noFill/>
          </p:spPr>
          <p:txBody>
            <a:bodyPr wrap="square" rtlCol="0">
              <a:spAutoFit/>
            </a:bodyPr>
            <a:lstStyle/>
            <a:p>
              <a:r>
                <a:rPr lang="en-US" sz="1600" i="1" dirty="0" err="1"/>
                <a:t>www.cd-genomics.com</a:t>
              </a:r>
              <a:endParaRPr lang="en-US" sz="1600" i="1" dirty="0"/>
            </a:p>
          </p:txBody>
        </p:sp>
      </p:grpSp>
      <p:graphicFrame>
        <p:nvGraphicFramePr>
          <p:cNvPr id="9" name="Table 8"/>
          <p:cNvGraphicFramePr>
            <a:graphicFrameLocks noGrp="1"/>
          </p:cNvGraphicFramePr>
          <p:nvPr>
            <p:extLst/>
          </p:nvPr>
        </p:nvGraphicFramePr>
        <p:xfrm>
          <a:off x="857078" y="4733429"/>
          <a:ext cx="3060700" cy="1586350"/>
        </p:xfrm>
        <a:graphic>
          <a:graphicData uri="http://schemas.openxmlformats.org/drawingml/2006/table">
            <a:tbl>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393700">
                  <a:extLst>
                    <a:ext uri="{9D8B030D-6E8A-4147-A177-3AD203B41FA5}">
                      <a16:colId xmlns:a16="http://schemas.microsoft.com/office/drawing/2014/main" val="20004"/>
                    </a:ext>
                  </a:extLst>
                </a:gridCol>
              </a:tblGrid>
              <a:tr h="317270">
                <a:tc>
                  <a:txBody>
                    <a:bodyPr/>
                    <a:lstStyle/>
                    <a:p>
                      <a:pPr algn="ctr" fontAlgn="ctr"/>
                      <a:endParaRPr lang="en-US" sz="1200" b="1" i="0" u="none" strike="noStrike" dirty="0">
                        <a:solidFill>
                          <a:srgbClr val="000000"/>
                        </a:solidFill>
                        <a:effectLst/>
                        <a:latin typeface="Calibri"/>
                      </a:endParaRP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SNP1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SNP2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SNP3</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1" i="0" u="none" strike="noStrike">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17270">
                <a:tc>
                  <a:txBody>
                    <a:bodyPr/>
                    <a:lstStyle/>
                    <a:p>
                      <a:pPr algn="ctr" fontAlgn="ctr"/>
                      <a:r>
                        <a:rPr lang="en-US" sz="1200" b="1" i="0" u="none" strike="noStrike">
                          <a:solidFill>
                            <a:srgbClr val="000000"/>
                          </a:solidFill>
                          <a:effectLst/>
                          <a:latin typeface="Calibri"/>
                        </a:rPr>
                        <a:t>Sample1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A/A</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is-IS" sz="1200" b="0" i="0" u="none" strike="noStrike" dirty="0">
                          <a:solidFill>
                            <a:srgbClr val="000000"/>
                          </a:solidFill>
                          <a:effectLst/>
                          <a:latin typeface="Calibri"/>
                        </a:rPr>
                        <a:t>G/G</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is-IS" sz="1200" b="0" i="0" u="none" strike="noStrike" dirty="0">
                          <a:solidFill>
                            <a:srgbClr val="000000"/>
                          </a:solidFill>
                          <a:effectLst/>
                          <a:latin typeface="Calibri"/>
                        </a:rPr>
                        <a:t>G/G</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17270">
                <a:tc>
                  <a:txBody>
                    <a:bodyPr/>
                    <a:lstStyle/>
                    <a:p>
                      <a:pPr algn="ctr" fontAlgn="ctr"/>
                      <a:r>
                        <a:rPr lang="en-US" sz="1200" b="1" i="0" u="none" strike="noStrike">
                          <a:solidFill>
                            <a:srgbClr val="000000"/>
                          </a:solidFill>
                          <a:effectLst/>
                          <a:latin typeface="Calibri"/>
                        </a:rPr>
                        <a:t>Sample2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A/A</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A/G</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is-IS" sz="1200" b="0" i="0" u="none" strike="noStrike" dirty="0">
                          <a:solidFill>
                            <a:srgbClr val="000000"/>
                          </a:solidFill>
                          <a:effectLst/>
                          <a:latin typeface="Calibri"/>
                        </a:rPr>
                        <a:t>G/G</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17270">
                <a:tc>
                  <a:txBody>
                    <a:bodyPr/>
                    <a:lstStyle/>
                    <a:p>
                      <a:pPr algn="ctr" fontAlgn="ctr"/>
                      <a:r>
                        <a:rPr lang="en-US" sz="1200" b="1" i="0" u="none" strike="noStrike">
                          <a:solidFill>
                            <a:srgbClr val="000000"/>
                          </a:solidFill>
                          <a:effectLst/>
                          <a:latin typeface="Calibri"/>
                        </a:rPr>
                        <a:t>Sample3</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A/C</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is-IS" sz="1200" b="0" i="0" u="none" strike="noStrike" dirty="0">
                          <a:solidFill>
                            <a:srgbClr val="000000"/>
                          </a:solidFill>
                          <a:effectLst/>
                          <a:latin typeface="Calibri"/>
                        </a:rPr>
                        <a:t>G/G</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is-IS" sz="1200" b="0" i="0" u="none" strike="noStrike" dirty="0">
                          <a:solidFill>
                            <a:srgbClr val="000000"/>
                          </a:solidFill>
                          <a:effectLst/>
                          <a:latin typeface="Calibri"/>
                        </a:rPr>
                        <a:t>G/G</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317270">
                <a:tc>
                  <a:txBody>
                    <a:bodyPr/>
                    <a:lstStyle/>
                    <a:p>
                      <a:pPr algn="ctr" fontAlgn="ctr"/>
                      <a:r>
                        <a:rPr lang="mr-IN" sz="1200" b="1" i="0" u="none" strike="noStrike" dirty="0">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dirty="0">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dirty="0">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nvPr>
        </p:nvGraphicFramePr>
        <p:xfrm>
          <a:off x="5130020" y="4733429"/>
          <a:ext cx="3060700" cy="1586350"/>
        </p:xfrm>
        <a:graphic>
          <a:graphicData uri="http://schemas.openxmlformats.org/drawingml/2006/table">
            <a:tbl>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393700">
                  <a:extLst>
                    <a:ext uri="{9D8B030D-6E8A-4147-A177-3AD203B41FA5}">
                      <a16:colId xmlns:a16="http://schemas.microsoft.com/office/drawing/2014/main" val="20004"/>
                    </a:ext>
                  </a:extLst>
                </a:gridCol>
              </a:tblGrid>
              <a:tr h="317270">
                <a:tc>
                  <a:txBody>
                    <a:bodyPr/>
                    <a:lstStyle/>
                    <a:p>
                      <a:pPr algn="ctr" fontAlgn="ctr"/>
                      <a:endParaRPr lang="en-US" sz="1200" b="1" i="0" u="none" strike="noStrike" dirty="0">
                        <a:solidFill>
                          <a:srgbClr val="000000"/>
                        </a:solidFill>
                        <a:effectLst/>
                        <a:latin typeface="Calibri"/>
                      </a:endParaRP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SNP1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SNP2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SNP3</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1" i="0" u="none" strike="noStrike">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17270">
                <a:tc>
                  <a:txBody>
                    <a:bodyPr/>
                    <a:lstStyle/>
                    <a:p>
                      <a:pPr algn="ctr" fontAlgn="ctr"/>
                      <a:r>
                        <a:rPr lang="en-US" sz="1200" b="1" i="0" u="none" strike="noStrike">
                          <a:solidFill>
                            <a:srgbClr val="000000"/>
                          </a:solidFill>
                          <a:effectLst/>
                          <a:latin typeface="Calibri"/>
                        </a:rPr>
                        <a:t>Sample1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0</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is-IS" sz="1200" b="0" i="0" u="none" strike="noStrike" dirty="0">
                          <a:solidFill>
                            <a:srgbClr val="000000"/>
                          </a:solidFill>
                          <a:effectLst/>
                          <a:latin typeface="Calibri"/>
                        </a:rPr>
                        <a:t>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is-IS" sz="1200" b="0" i="0" u="none" strike="noStrike" dirty="0">
                          <a:solidFill>
                            <a:srgbClr val="000000"/>
                          </a:solidFill>
                          <a:effectLst/>
                          <a:latin typeface="Calibri"/>
                        </a:rPr>
                        <a:t>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17270">
                <a:tc>
                  <a:txBody>
                    <a:bodyPr/>
                    <a:lstStyle/>
                    <a:p>
                      <a:pPr algn="ctr" fontAlgn="ctr"/>
                      <a:r>
                        <a:rPr lang="en-US" sz="1200" b="1" i="0" u="none" strike="noStrike">
                          <a:solidFill>
                            <a:srgbClr val="000000"/>
                          </a:solidFill>
                          <a:effectLst/>
                          <a:latin typeface="Calibri"/>
                        </a:rPr>
                        <a:t>Sample2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0</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is-IS" sz="1200" b="0" i="0" u="none" strike="noStrike" dirty="0">
                          <a:solidFill>
                            <a:srgbClr val="000000"/>
                          </a:solidFill>
                          <a:effectLst/>
                          <a:latin typeface="Calibri"/>
                        </a:rPr>
                        <a:t>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dirty="0">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17270">
                <a:tc>
                  <a:txBody>
                    <a:bodyPr/>
                    <a:lstStyle/>
                    <a:p>
                      <a:pPr algn="ctr" fontAlgn="ctr"/>
                      <a:r>
                        <a:rPr lang="en-US" sz="1200" b="1" i="0" u="none" strike="noStrike">
                          <a:solidFill>
                            <a:srgbClr val="000000"/>
                          </a:solidFill>
                          <a:effectLst/>
                          <a:latin typeface="Calibri"/>
                        </a:rPr>
                        <a:t>Sample3</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is-IS" sz="1200" b="0" i="0" u="none" strike="noStrike" dirty="0">
                          <a:solidFill>
                            <a:srgbClr val="000000"/>
                          </a:solidFill>
                          <a:effectLst/>
                          <a:latin typeface="Calibri"/>
                        </a:rPr>
                        <a:t>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is-IS" sz="1200" b="0" i="0" u="none" strike="noStrike" dirty="0">
                          <a:solidFill>
                            <a:srgbClr val="000000"/>
                          </a:solidFill>
                          <a:effectLst/>
                          <a:latin typeface="Calibri"/>
                        </a:rPr>
                        <a:t>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dirty="0">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317270">
                <a:tc>
                  <a:txBody>
                    <a:bodyPr/>
                    <a:lstStyle/>
                    <a:p>
                      <a:pPr algn="ctr" fontAlgn="ctr"/>
                      <a:r>
                        <a:rPr lang="mr-IN" sz="1200" b="1" i="0" u="none" strike="noStrike" dirty="0">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dirty="0">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mr-IN" sz="1200" b="0" i="0" u="none" strike="noStrike" dirty="0">
                          <a:solidFill>
                            <a:srgbClr val="000000"/>
                          </a:solidFill>
                          <a:effectLst/>
                          <a:latin typeface="Calibri"/>
                        </a:rPr>
                        <a: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3" name="Group 12"/>
          <p:cNvGrpSpPr/>
          <p:nvPr/>
        </p:nvGrpSpPr>
        <p:grpSpPr>
          <a:xfrm>
            <a:off x="4401469" y="922668"/>
            <a:ext cx="4663155" cy="3497366"/>
            <a:chOff x="4480845" y="922668"/>
            <a:chExt cx="4663155" cy="3497366"/>
          </a:xfrm>
        </p:grpSpPr>
        <p:pic>
          <p:nvPicPr>
            <p:cNvPr id="11" name="Picture 10" descr="SNP+Calling+from+Genomic+DNA+Rea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845" y="922668"/>
              <a:ext cx="4663155" cy="3497366"/>
            </a:xfrm>
            <a:prstGeom prst="rect">
              <a:avLst/>
            </a:prstGeom>
          </p:spPr>
        </p:pic>
        <p:sp>
          <p:nvSpPr>
            <p:cNvPr id="12" name="TextBox 11"/>
            <p:cNvSpPr txBox="1"/>
            <p:nvPr/>
          </p:nvSpPr>
          <p:spPr>
            <a:xfrm>
              <a:off x="5930591" y="4069332"/>
              <a:ext cx="1798337" cy="349010"/>
            </a:xfrm>
            <a:prstGeom prst="rect">
              <a:avLst/>
            </a:prstGeom>
            <a:noFill/>
          </p:spPr>
          <p:txBody>
            <a:bodyPr wrap="square" rtlCol="0">
              <a:spAutoFit/>
            </a:bodyPr>
            <a:lstStyle/>
            <a:p>
              <a:r>
                <a:rPr lang="en-US" sz="1600" i="1" dirty="0"/>
                <a:t>BIBM 2011 Tutorial</a:t>
              </a:r>
            </a:p>
          </p:txBody>
        </p:sp>
      </p:grpSp>
      <p:sp>
        <p:nvSpPr>
          <p:cNvPr id="14" name="TextBox 13"/>
          <p:cNvSpPr txBox="1"/>
          <p:nvPr/>
        </p:nvSpPr>
        <p:spPr>
          <a:xfrm>
            <a:off x="4304169" y="5268134"/>
            <a:ext cx="525846" cy="369332"/>
          </a:xfrm>
          <a:prstGeom prst="rect">
            <a:avLst/>
          </a:prstGeom>
          <a:noFill/>
        </p:spPr>
        <p:txBody>
          <a:bodyPr wrap="square" rtlCol="0">
            <a:spAutoFit/>
          </a:bodyPr>
          <a:lstStyle/>
          <a:p>
            <a:r>
              <a:rPr lang="en-US" dirty="0"/>
              <a:t>OR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064382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Rectangle 2"/>
          <p:cNvSpPr>
            <a:spLocks noGrp="1" noChangeArrowheads="1"/>
          </p:cNvSpPr>
          <p:nvPr>
            <p:ph type="title"/>
          </p:nvPr>
        </p:nvSpPr>
        <p:spPr>
          <a:xfrm>
            <a:off x="136525" y="228600"/>
            <a:ext cx="8778875" cy="762000"/>
          </a:xfrm>
        </p:spPr>
        <p:txBody>
          <a:bodyPr/>
          <a:lstStyle/>
          <a:p>
            <a:pPr algn="ctr">
              <a:lnSpc>
                <a:spcPct val="95000"/>
              </a:lnSpc>
            </a:pPr>
            <a:r>
              <a:rPr lang="en-US" dirty="0">
                <a:cs typeface="Courier New" pitchFamily="49" charset="0"/>
              </a:rPr>
              <a:t> </a:t>
            </a:r>
            <a:r>
              <a:rPr lang="en-US" sz="3200" dirty="0">
                <a:solidFill>
                  <a:srgbClr val="002060"/>
                </a:solidFill>
                <a:latin typeface="Arial"/>
              </a:rPr>
              <a:t>SNPs in Population</a:t>
            </a:r>
            <a:endParaRPr lang="en-US" sz="3200" dirty="0">
              <a:cs typeface="Courier New" pitchFamily="49" charset="0"/>
            </a:endParaRPr>
          </a:p>
        </p:txBody>
      </p:sp>
      <p:sp>
        <p:nvSpPr>
          <p:cNvPr id="2157571" name="Rectangle 3"/>
          <p:cNvSpPr>
            <a:spLocks noGrp="1" noChangeArrowheads="1"/>
          </p:cNvSpPr>
          <p:nvPr>
            <p:ph idx="1"/>
          </p:nvPr>
        </p:nvSpPr>
        <p:spPr>
          <a:xfrm>
            <a:off x="457200" y="1371600"/>
            <a:ext cx="8915400" cy="5105400"/>
          </a:xfrm>
        </p:spPr>
        <p:txBody>
          <a:bodyPr>
            <a:normAutofit lnSpcReduction="10000"/>
          </a:bodyPr>
          <a:lstStyle/>
          <a:p>
            <a:pPr>
              <a:lnSpc>
                <a:spcPct val="90000"/>
              </a:lnSpc>
              <a:spcBef>
                <a:spcPct val="10000"/>
              </a:spcBef>
              <a:buFontTx/>
              <a:buNone/>
            </a:pPr>
            <a:r>
              <a:rPr lang="en-US" sz="2400" b="1" dirty="0">
                <a:latin typeface="Arial" pitchFamily="34" charset="0"/>
                <a:cs typeface="Courier New" pitchFamily="49" charset="0"/>
              </a:rPr>
              <a:t> </a:t>
            </a:r>
            <a:endParaRPr lang="en-US" sz="1800" b="1" dirty="0">
              <a:latin typeface="Arial" pitchFamily="34" charset="0"/>
              <a:cs typeface="Courier New" pitchFamily="49" charset="0"/>
            </a:endParaRPr>
          </a:p>
          <a:p>
            <a:pPr>
              <a:lnSpc>
                <a:spcPct val="90000"/>
              </a:lnSpc>
              <a:spcBef>
                <a:spcPct val="10000"/>
              </a:spcBef>
              <a:buFontTx/>
              <a:buNone/>
            </a:pPr>
            <a:endParaRPr lang="en-US" b="1" dirty="0">
              <a:solidFill>
                <a:srgbClr val="FFCC00"/>
              </a:solidFill>
              <a:latin typeface="Arial" pitchFamily="34" charset="0"/>
              <a:ea typeface="Arial Unicode MS" pitchFamily="34" charset="-122"/>
              <a:cs typeface="Arial Unicode MS" pitchFamily="34" charset="-122"/>
            </a:endParaRPr>
          </a:p>
          <a:p>
            <a:pPr>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	</a:t>
            </a:r>
            <a:endParaRPr lang="en-US" sz="1000" b="1" dirty="0">
              <a:latin typeface="Arial" pitchFamily="34" charset="0"/>
              <a:cs typeface="Courier New" pitchFamily="49" charset="0"/>
            </a:endParaRPr>
          </a:p>
          <a:p>
            <a:pPr>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a:t>
            </a:r>
          </a:p>
          <a:p>
            <a:pPr>
              <a:lnSpc>
                <a:spcPct val="90000"/>
              </a:lnSpc>
              <a:spcBef>
                <a:spcPct val="10000"/>
              </a:spcBef>
              <a:buFontTx/>
              <a:buNone/>
            </a:pPr>
            <a:endParaRPr lang="en-US" sz="2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	</a:t>
            </a:r>
            <a:endParaRPr lang="en-US" sz="1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a:t>
            </a:r>
            <a:endParaRPr lang="en-US" b="1" dirty="0">
              <a:solidFill>
                <a:srgbClr val="CC6600"/>
              </a:solidFill>
              <a:latin typeface="Arial" pitchFamily="34" charset="0"/>
              <a:cs typeface="Times New Roman" pitchFamily="18" charset="0"/>
            </a:endParaRPr>
          </a:p>
          <a:p>
            <a:pPr>
              <a:lnSpc>
                <a:spcPct val="90000"/>
              </a:lnSpc>
              <a:spcBef>
                <a:spcPct val="10000"/>
              </a:spcBef>
              <a:buFontTx/>
              <a:buNone/>
            </a:pPr>
            <a:endParaRPr lang="en-US" sz="2000" b="1" dirty="0">
              <a:solidFill>
                <a:schemeClr val="tx1"/>
              </a:solidFill>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	</a:t>
            </a:r>
            <a:endParaRPr lang="en-US" sz="1000" b="1" dirty="0">
              <a:solidFill>
                <a:schemeClr val="tx1"/>
              </a:solidFill>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   </a:t>
            </a:r>
            <a:r>
              <a:rPr lang="en-US" sz="1200" b="1" dirty="0">
                <a:solidFill>
                  <a:schemeClr val="tx1"/>
                </a:solidFill>
                <a:latin typeface="Arial" pitchFamily="34" charset="0"/>
                <a:cs typeface="Times New Roman" pitchFamily="18" charset="0"/>
              </a:rPr>
              <a:t> </a:t>
            </a:r>
          </a:p>
          <a:p>
            <a:pPr>
              <a:lnSpc>
                <a:spcPct val="90000"/>
              </a:lnSpc>
              <a:spcBef>
                <a:spcPct val="10000"/>
              </a:spcBef>
              <a:buFontTx/>
              <a:buNone/>
            </a:pPr>
            <a:endParaRPr lang="en-US" sz="1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Times New Roman" pitchFamily="18" charset="0"/>
              </a:rPr>
              <a:t>			</a:t>
            </a:r>
          </a:p>
        </p:txBody>
      </p:sp>
      <p:sp>
        <p:nvSpPr>
          <p:cNvPr id="2157572" name="Text Box 4"/>
          <p:cNvSpPr txBox="1">
            <a:spLocks noChangeArrowheads="1"/>
          </p:cNvSpPr>
          <p:nvPr/>
        </p:nvSpPr>
        <p:spPr bwMode="auto">
          <a:xfrm>
            <a:off x="1880513" y="1402549"/>
            <a:ext cx="1047750" cy="896938"/>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808080"/>
                </a:solidFill>
                <a:latin typeface="Arial "/>
                <a:ea typeface="Arial Unicode MS" pitchFamily="34" charset="-122"/>
                <a:cs typeface="Arial Unicode MS" pitchFamily="34" charset="-122"/>
              </a:rPr>
              <a:t>SNP2</a:t>
            </a:r>
          </a:p>
          <a:p>
            <a:pPr eaLnBrk="1" hangingPunct="1">
              <a:lnSpc>
                <a:spcPct val="85000"/>
              </a:lnSpc>
            </a:pPr>
            <a:r>
              <a:rPr lang="en-US" sz="3600" dirty="0">
                <a:solidFill>
                  <a:srgbClr val="808080"/>
                </a:solidFill>
                <a:latin typeface="Arial "/>
                <a:ea typeface="Arial Unicode MS" pitchFamily="34" charset="-122"/>
                <a:cs typeface="Arial Unicode MS" pitchFamily="34" charset="-122"/>
              </a:rPr>
              <a:t>↓</a:t>
            </a:r>
          </a:p>
        </p:txBody>
      </p:sp>
      <p:sp>
        <p:nvSpPr>
          <p:cNvPr id="2157573" name="Text Box 5"/>
          <p:cNvSpPr txBox="1">
            <a:spLocks noChangeArrowheads="1"/>
          </p:cNvSpPr>
          <p:nvPr/>
        </p:nvSpPr>
        <p:spPr bwMode="auto">
          <a:xfrm>
            <a:off x="3318960" y="1437091"/>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00FFFF"/>
                </a:solidFill>
                <a:latin typeface="Arial "/>
                <a:ea typeface="Arial Unicode MS" pitchFamily="34" charset="-122"/>
                <a:cs typeface="Arial Unicode MS" pitchFamily="34" charset="-122"/>
              </a:rPr>
              <a:t>SNP3</a:t>
            </a:r>
          </a:p>
          <a:p>
            <a:pPr eaLnBrk="1" hangingPunct="1">
              <a:lnSpc>
                <a:spcPct val="85000"/>
              </a:lnSpc>
            </a:pPr>
            <a:r>
              <a:rPr lang="en-US" sz="3600" dirty="0">
                <a:solidFill>
                  <a:srgbClr val="00FFFF"/>
                </a:solidFill>
                <a:latin typeface="Arial "/>
                <a:ea typeface="Arial Unicode MS" pitchFamily="34" charset="-122"/>
                <a:cs typeface="Arial Unicode MS" pitchFamily="34" charset="-122"/>
              </a:rPr>
              <a:t>↓</a:t>
            </a:r>
          </a:p>
        </p:txBody>
      </p:sp>
      <p:sp>
        <p:nvSpPr>
          <p:cNvPr id="2157574" name="Text Box 6"/>
          <p:cNvSpPr txBox="1">
            <a:spLocks noChangeArrowheads="1"/>
          </p:cNvSpPr>
          <p:nvPr/>
        </p:nvSpPr>
        <p:spPr bwMode="auto">
          <a:xfrm>
            <a:off x="4581525" y="1371600"/>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FFCC00"/>
                </a:solidFill>
                <a:latin typeface="Arial "/>
                <a:ea typeface="Arial Unicode MS" pitchFamily="34" charset="-122"/>
                <a:cs typeface="Arial Unicode MS" pitchFamily="34" charset="-122"/>
              </a:rPr>
              <a:t>SNP4</a:t>
            </a:r>
          </a:p>
          <a:p>
            <a:pPr eaLnBrk="1" hangingPunct="1">
              <a:lnSpc>
                <a:spcPct val="85000"/>
              </a:lnSpc>
            </a:pPr>
            <a:r>
              <a:rPr lang="en-US" sz="3600" dirty="0">
                <a:solidFill>
                  <a:srgbClr val="FFCC00"/>
                </a:solidFill>
                <a:latin typeface="Arial "/>
                <a:ea typeface="Arial Unicode MS" pitchFamily="34" charset="-122"/>
                <a:cs typeface="Arial Unicode MS" pitchFamily="34" charset="-122"/>
              </a:rPr>
              <a:t>↓</a:t>
            </a:r>
          </a:p>
        </p:txBody>
      </p:sp>
      <p:sp>
        <p:nvSpPr>
          <p:cNvPr id="2157575" name="Text Box 7"/>
          <p:cNvSpPr txBox="1">
            <a:spLocks noChangeArrowheads="1"/>
          </p:cNvSpPr>
          <p:nvPr/>
        </p:nvSpPr>
        <p:spPr bwMode="auto">
          <a:xfrm>
            <a:off x="5629275" y="1432139"/>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00FF00"/>
                </a:solidFill>
                <a:latin typeface="Arial "/>
                <a:ea typeface="Arial Unicode MS" pitchFamily="34" charset="-122"/>
                <a:cs typeface="Arial Unicode MS" pitchFamily="34" charset="-122"/>
              </a:rPr>
              <a:t>SNP5</a:t>
            </a:r>
          </a:p>
          <a:p>
            <a:pPr eaLnBrk="1" hangingPunct="1">
              <a:lnSpc>
                <a:spcPct val="85000"/>
              </a:lnSpc>
            </a:pPr>
            <a:r>
              <a:rPr lang="en-US" sz="3600" dirty="0">
                <a:solidFill>
                  <a:srgbClr val="00FF00"/>
                </a:solidFill>
                <a:latin typeface="Arial "/>
                <a:ea typeface="Arial Unicode MS" pitchFamily="34" charset="-122"/>
                <a:cs typeface="Arial Unicode MS" pitchFamily="34" charset="-122"/>
              </a:rPr>
              <a:t>↓</a:t>
            </a:r>
          </a:p>
        </p:txBody>
      </p:sp>
      <p:sp>
        <p:nvSpPr>
          <p:cNvPr id="2157577" name="Text Box 9"/>
          <p:cNvSpPr txBox="1">
            <a:spLocks noChangeArrowheads="1"/>
          </p:cNvSpPr>
          <p:nvPr/>
        </p:nvSpPr>
        <p:spPr bwMode="auto">
          <a:xfrm>
            <a:off x="832763" y="1437091"/>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FF0000"/>
                </a:solidFill>
                <a:latin typeface="Arial "/>
                <a:ea typeface="Arial Unicode MS" pitchFamily="34" charset="-122"/>
                <a:cs typeface="Arial Unicode MS" pitchFamily="34" charset="-122"/>
              </a:rPr>
              <a:t>SNP1</a:t>
            </a:r>
          </a:p>
          <a:p>
            <a:pPr eaLnBrk="1" hangingPunct="1">
              <a:lnSpc>
                <a:spcPct val="85000"/>
              </a:lnSpc>
            </a:pPr>
            <a:r>
              <a:rPr lang="en-US" sz="3600" dirty="0">
                <a:solidFill>
                  <a:srgbClr val="FF0000"/>
                </a:solidFill>
                <a:latin typeface="Arial "/>
                <a:ea typeface="Arial Unicode MS" pitchFamily="34" charset="-122"/>
                <a:cs typeface="Arial Unicode MS" pitchFamily="34" charset="-122"/>
              </a:rPr>
              <a:t>↓</a:t>
            </a:r>
          </a:p>
        </p:txBody>
      </p:sp>
    </p:spTree>
    <p:custDataLst>
      <p:tags r:id="rId1"/>
    </p:custDataLst>
    <p:extLst>
      <p:ext uri="{BB962C8B-B14F-4D97-AF65-F5344CB8AC3E}">
        <p14:creationId xmlns:p14="http://schemas.microsoft.com/office/powerpoint/2010/main" val="1276278641"/>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Rectangle 2"/>
          <p:cNvSpPr>
            <a:spLocks noGrp="1" noChangeArrowheads="1"/>
          </p:cNvSpPr>
          <p:nvPr>
            <p:ph type="title"/>
          </p:nvPr>
        </p:nvSpPr>
        <p:spPr>
          <a:xfrm>
            <a:off x="136525" y="228600"/>
            <a:ext cx="8778875" cy="762000"/>
          </a:xfrm>
        </p:spPr>
        <p:txBody>
          <a:bodyPr/>
          <a:lstStyle/>
          <a:p>
            <a:pPr algn="ctr">
              <a:lnSpc>
                <a:spcPct val="95000"/>
              </a:lnSpc>
            </a:pPr>
            <a:r>
              <a:rPr lang="en-US" dirty="0">
                <a:cs typeface="Courier New" pitchFamily="49" charset="0"/>
              </a:rPr>
              <a:t> </a:t>
            </a:r>
            <a:r>
              <a:rPr lang="en-US" sz="3200" dirty="0">
                <a:solidFill>
                  <a:srgbClr val="002060"/>
                </a:solidFill>
              </a:rPr>
              <a:t>Association Study in Case Control Samples</a:t>
            </a:r>
            <a:endParaRPr lang="en-US" sz="3200" dirty="0">
              <a:cs typeface="Courier New" pitchFamily="49" charset="0"/>
            </a:endParaRPr>
          </a:p>
        </p:txBody>
      </p:sp>
      <p:sp>
        <p:nvSpPr>
          <p:cNvPr id="2157571" name="Rectangle 3"/>
          <p:cNvSpPr>
            <a:spLocks noGrp="1" noChangeArrowheads="1"/>
          </p:cNvSpPr>
          <p:nvPr>
            <p:ph idx="1"/>
          </p:nvPr>
        </p:nvSpPr>
        <p:spPr>
          <a:xfrm>
            <a:off x="457200" y="1371600"/>
            <a:ext cx="8915400" cy="5105400"/>
          </a:xfrm>
        </p:spPr>
        <p:txBody>
          <a:bodyPr>
            <a:normAutofit lnSpcReduction="10000"/>
          </a:bodyPr>
          <a:lstStyle/>
          <a:p>
            <a:pPr>
              <a:lnSpc>
                <a:spcPct val="90000"/>
              </a:lnSpc>
              <a:spcBef>
                <a:spcPct val="10000"/>
              </a:spcBef>
              <a:buFontTx/>
              <a:buNone/>
            </a:pPr>
            <a:r>
              <a:rPr lang="en-US" sz="2400" b="1" dirty="0">
                <a:latin typeface="Arial" pitchFamily="34" charset="0"/>
                <a:cs typeface="Courier New" pitchFamily="49" charset="0"/>
              </a:rPr>
              <a:t> </a:t>
            </a:r>
            <a:endParaRPr lang="en-US" sz="1800" b="1" dirty="0">
              <a:latin typeface="Arial" pitchFamily="34" charset="0"/>
              <a:cs typeface="Courier New" pitchFamily="49" charset="0"/>
            </a:endParaRPr>
          </a:p>
          <a:p>
            <a:pPr>
              <a:lnSpc>
                <a:spcPct val="90000"/>
              </a:lnSpc>
              <a:spcBef>
                <a:spcPct val="10000"/>
              </a:spcBef>
              <a:buFontTx/>
              <a:buNone/>
            </a:pPr>
            <a:endParaRPr lang="en-US" b="1" dirty="0">
              <a:solidFill>
                <a:srgbClr val="FFCC00"/>
              </a:solidFill>
              <a:latin typeface="Arial" pitchFamily="34" charset="0"/>
              <a:ea typeface="Arial Unicode MS" pitchFamily="34" charset="-122"/>
              <a:cs typeface="Arial Unicode MS" pitchFamily="34" charset="-122"/>
            </a:endParaRPr>
          </a:p>
          <a:p>
            <a:pPr>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		</a:t>
            </a:r>
            <a:endParaRPr lang="en-US" sz="1000" b="1" dirty="0">
              <a:latin typeface="Arial" pitchFamily="34" charset="0"/>
              <a:cs typeface="Courier New" pitchFamily="49" charset="0"/>
            </a:endParaRPr>
          </a:p>
          <a:p>
            <a:pPr>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a:t>
            </a:r>
          </a:p>
          <a:p>
            <a:pPr>
              <a:lnSpc>
                <a:spcPct val="90000"/>
              </a:lnSpc>
              <a:spcBef>
                <a:spcPct val="10000"/>
              </a:spcBef>
              <a:buFontTx/>
              <a:buNone/>
            </a:pPr>
            <a:endParaRPr lang="en-US" sz="2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	</a:t>
            </a:r>
            <a:endParaRPr lang="en-US" sz="1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a:t>
            </a:r>
            <a:endParaRPr lang="en-US" b="1" dirty="0">
              <a:solidFill>
                <a:srgbClr val="CC6600"/>
              </a:solidFill>
              <a:latin typeface="Arial" pitchFamily="34" charset="0"/>
              <a:cs typeface="Times New Roman" pitchFamily="18" charset="0"/>
            </a:endParaRPr>
          </a:p>
          <a:p>
            <a:pPr>
              <a:lnSpc>
                <a:spcPct val="90000"/>
              </a:lnSpc>
              <a:spcBef>
                <a:spcPct val="10000"/>
              </a:spcBef>
              <a:buFontTx/>
              <a:buNone/>
            </a:pPr>
            <a:endParaRPr lang="en-US" sz="2000" b="1" dirty="0">
              <a:solidFill>
                <a:schemeClr val="tx1"/>
              </a:solidFill>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	</a:t>
            </a:r>
            <a:endParaRPr lang="en-US" sz="1000" b="1" dirty="0">
              <a:solidFill>
                <a:schemeClr val="tx1"/>
              </a:solidFill>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   </a:t>
            </a:r>
            <a:r>
              <a:rPr lang="en-US" sz="1200" b="1" dirty="0">
                <a:solidFill>
                  <a:schemeClr val="tx1"/>
                </a:solidFill>
                <a:latin typeface="Arial" pitchFamily="34" charset="0"/>
                <a:cs typeface="Times New Roman" pitchFamily="18" charset="0"/>
              </a:rPr>
              <a:t> </a:t>
            </a:r>
          </a:p>
          <a:p>
            <a:pPr>
              <a:lnSpc>
                <a:spcPct val="90000"/>
              </a:lnSpc>
              <a:spcBef>
                <a:spcPct val="10000"/>
              </a:spcBef>
              <a:buFontTx/>
              <a:buNone/>
            </a:pPr>
            <a:endParaRPr lang="en-US" sz="1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Times New Roman" pitchFamily="18" charset="0"/>
              </a:rPr>
              <a:t>			</a:t>
            </a:r>
          </a:p>
        </p:txBody>
      </p:sp>
      <p:sp>
        <p:nvSpPr>
          <p:cNvPr id="2157572" name="Text Box 4"/>
          <p:cNvSpPr txBox="1">
            <a:spLocks noChangeArrowheads="1"/>
          </p:cNvSpPr>
          <p:nvPr/>
        </p:nvSpPr>
        <p:spPr bwMode="auto">
          <a:xfrm>
            <a:off x="1847850" y="1401319"/>
            <a:ext cx="1047750" cy="896938"/>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808080"/>
                </a:solidFill>
                <a:latin typeface="Arial "/>
                <a:ea typeface="Arial Unicode MS" pitchFamily="34" charset="-122"/>
                <a:cs typeface="Arial Unicode MS" pitchFamily="34" charset="-122"/>
              </a:rPr>
              <a:t>SNP2</a:t>
            </a:r>
          </a:p>
          <a:p>
            <a:pPr eaLnBrk="1" hangingPunct="1">
              <a:lnSpc>
                <a:spcPct val="85000"/>
              </a:lnSpc>
            </a:pPr>
            <a:r>
              <a:rPr lang="en-US" sz="3600" dirty="0">
                <a:solidFill>
                  <a:srgbClr val="808080"/>
                </a:solidFill>
                <a:latin typeface="Arial "/>
                <a:ea typeface="Arial Unicode MS" pitchFamily="34" charset="-122"/>
                <a:cs typeface="Arial Unicode MS" pitchFamily="34" charset="-122"/>
              </a:rPr>
              <a:t>↓</a:t>
            </a:r>
          </a:p>
        </p:txBody>
      </p:sp>
      <p:sp>
        <p:nvSpPr>
          <p:cNvPr id="2157573" name="Text Box 5"/>
          <p:cNvSpPr txBox="1">
            <a:spLocks noChangeArrowheads="1"/>
          </p:cNvSpPr>
          <p:nvPr/>
        </p:nvSpPr>
        <p:spPr bwMode="auto">
          <a:xfrm>
            <a:off x="3419475" y="1409986"/>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00FFFF"/>
                </a:solidFill>
                <a:latin typeface="Arial "/>
                <a:ea typeface="Arial Unicode MS" pitchFamily="34" charset="-122"/>
                <a:cs typeface="Arial Unicode MS" pitchFamily="34" charset="-122"/>
              </a:rPr>
              <a:t>SNP3</a:t>
            </a:r>
          </a:p>
          <a:p>
            <a:pPr eaLnBrk="1" hangingPunct="1">
              <a:lnSpc>
                <a:spcPct val="85000"/>
              </a:lnSpc>
            </a:pPr>
            <a:r>
              <a:rPr lang="en-US" sz="3600" dirty="0">
                <a:solidFill>
                  <a:srgbClr val="00FFFF"/>
                </a:solidFill>
                <a:latin typeface="Arial "/>
                <a:ea typeface="Arial Unicode MS" pitchFamily="34" charset="-122"/>
                <a:cs typeface="Arial Unicode MS" pitchFamily="34" charset="-122"/>
              </a:rPr>
              <a:t>↓</a:t>
            </a:r>
          </a:p>
        </p:txBody>
      </p:sp>
      <p:sp>
        <p:nvSpPr>
          <p:cNvPr id="2157574" name="Text Box 6"/>
          <p:cNvSpPr txBox="1">
            <a:spLocks noChangeArrowheads="1"/>
          </p:cNvSpPr>
          <p:nvPr/>
        </p:nvSpPr>
        <p:spPr bwMode="auto">
          <a:xfrm>
            <a:off x="4467225" y="1357982"/>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FFCC00"/>
                </a:solidFill>
                <a:latin typeface="Arial "/>
                <a:ea typeface="Arial Unicode MS" pitchFamily="34" charset="-122"/>
                <a:cs typeface="Arial Unicode MS" pitchFamily="34" charset="-122"/>
              </a:rPr>
              <a:t>SNP4</a:t>
            </a:r>
          </a:p>
          <a:p>
            <a:pPr eaLnBrk="1" hangingPunct="1">
              <a:lnSpc>
                <a:spcPct val="85000"/>
              </a:lnSpc>
            </a:pPr>
            <a:r>
              <a:rPr lang="en-US" sz="3600" dirty="0">
                <a:solidFill>
                  <a:srgbClr val="FFCC00"/>
                </a:solidFill>
                <a:latin typeface="Arial "/>
                <a:ea typeface="Arial Unicode MS" pitchFamily="34" charset="-122"/>
                <a:cs typeface="Arial Unicode MS" pitchFamily="34" charset="-122"/>
              </a:rPr>
              <a:t>↓</a:t>
            </a:r>
          </a:p>
        </p:txBody>
      </p:sp>
      <p:sp>
        <p:nvSpPr>
          <p:cNvPr id="2157575" name="Text Box 7"/>
          <p:cNvSpPr txBox="1">
            <a:spLocks noChangeArrowheads="1"/>
          </p:cNvSpPr>
          <p:nvPr/>
        </p:nvSpPr>
        <p:spPr bwMode="auto">
          <a:xfrm>
            <a:off x="5670949" y="1393775"/>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00FF00"/>
                </a:solidFill>
                <a:latin typeface="Arial "/>
                <a:ea typeface="Arial Unicode MS" pitchFamily="34" charset="-122"/>
                <a:cs typeface="Arial Unicode MS" pitchFamily="34" charset="-122"/>
              </a:rPr>
              <a:t>SNP5</a:t>
            </a:r>
          </a:p>
          <a:p>
            <a:pPr eaLnBrk="1" hangingPunct="1">
              <a:lnSpc>
                <a:spcPct val="85000"/>
              </a:lnSpc>
            </a:pPr>
            <a:r>
              <a:rPr lang="en-US" sz="3600" dirty="0">
                <a:solidFill>
                  <a:srgbClr val="00FF00"/>
                </a:solidFill>
                <a:latin typeface="Arial "/>
                <a:ea typeface="Arial Unicode MS" pitchFamily="34" charset="-122"/>
                <a:cs typeface="Arial Unicode MS" pitchFamily="34" charset="-122"/>
              </a:rPr>
              <a:t>↓</a:t>
            </a:r>
          </a:p>
        </p:txBody>
      </p:sp>
      <p:sp>
        <p:nvSpPr>
          <p:cNvPr id="2157577" name="Text Box 9"/>
          <p:cNvSpPr txBox="1">
            <a:spLocks noChangeArrowheads="1"/>
          </p:cNvSpPr>
          <p:nvPr/>
        </p:nvSpPr>
        <p:spPr bwMode="auto">
          <a:xfrm>
            <a:off x="724585" y="1389063"/>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FF0000"/>
                </a:solidFill>
                <a:latin typeface="Arial "/>
                <a:ea typeface="Arial Unicode MS" pitchFamily="34" charset="-122"/>
                <a:cs typeface="Arial Unicode MS" pitchFamily="34" charset="-122"/>
              </a:rPr>
              <a:t>SNP1</a:t>
            </a:r>
          </a:p>
          <a:p>
            <a:pPr eaLnBrk="1" hangingPunct="1">
              <a:lnSpc>
                <a:spcPct val="85000"/>
              </a:lnSpc>
            </a:pPr>
            <a:r>
              <a:rPr lang="en-US" sz="3600" dirty="0">
                <a:solidFill>
                  <a:srgbClr val="FF0000"/>
                </a:solidFill>
                <a:latin typeface="Arial "/>
                <a:ea typeface="Arial Unicode MS" pitchFamily="34" charset="-122"/>
                <a:cs typeface="Arial Unicode MS" pitchFamily="34" charset="-122"/>
              </a:rPr>
              <a:t>↓</a:t>
            </a:r>
          </a:p>
        </p:txBody>
      </p:sp>
      <p:sp>
        <p:nvSpPr>
          <p:cNvPr id="9" name="Text Box 8"/>
          <p:cNvSpPr txBox="1">
            <a:spLocks noChangeArrowheads="1"/>
          </p:cNvSpPr>
          <p:nvPr/>
        </p:nvSpPr>
        <p:spPr bwMode="auto">
          <a:xfrm>
            <a:off x="7064613" y="1524000"/>
            <a:ext cx="1396536" cy="432426"/>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CC66FF"/>
                </a:solidFill>
                <a:latin typeface="Arial "/>
                <a:ea typeface="Arial Unicode MS" pitchFamily="34" charset="-122"/>
                <a:cs typeface="Arial Unicode MS" pitchFamily="34" charset="-122"/>
              </a:rPr>
              <a:t>Disease</a:t>
            </a:r>
          </a:p>
        </p:txBody>
      </p:sp>
      <p:pic>
        <p:nvPicPr>
          <p:cNvPr id="684034" name="Picture 2" descr="http://techblog.wikimedia.org/wp-content/uploads/2009/07/120px-Gnome-face-sick.svg.png"/>
          <p:cNvPicPr>
            <a:picLocks noChangeAspect="1" noChangeArrowheads="1"/>
          </p:cNvPicPr>
          <p:nvPr/>
        </p:nvPicPr>
        <p:blipFill>
          <a:blip r:embed="rId4" cstate="print"/>
          <a:srcRect/>
          <a:stretch>
            <a:fillRect/>
          </a:stretch>
        </p:blipFill>
        <p:spPr bwMode="auto">
          <a:xfrm>
            <a:off x="7315200" y="2286000"/>
            <a:ext cx="900112" cy="900113"/>
          </a:xfrm>
          <a:prstGeom prst="rect">
            <a:avLst/>
          </a:prstGeom>
          <a:noFill/>
        </p:spPr>
      </p:pic>
      <p:pic>
        <p:nvPicPr>
          <p:cNvPr id="11" name="Picture 2" descr="http://techblog.wikimedia.org/wp-content/uploads/2009/07/120px-Gnome-face-sick.svg.png"/>
          <p:cNvPicPr>
            <a:picLocks noChangeAspect="1" noChangeArrowheads="1"/>
          </p:cNvPicPr>
          <p:nvPr/>
        </p:nvPicPr>
        <p:blipFill>
          <a:blip r:embed="rId4" cstate="print"/>
          <a:srcRect/>
          <a:stretch>
            <a:fillRect/>
          </a:stretch>
        </p:blipFill>
        <p:spPr bwMode="auto">
          <a:xfrm>
            <a:off x="7391400" y="4800600"/>
            <a:ext cx="900112" cy="900113"/>
          </a:xfrm>
          <a:prstGeom prst="rect">
            <a:avLst/>
          </a:prstGeom>
          <a:noFill/>
        </p:spPr>
      </p:pic>
      <p:pic>
        <p:nvPicPr>
          <p:cNvPr id="684036" name="Picture 4" descr="http://images2.wikia.nocookie.net/__cb20090628092733/uncyclopedia/images/f/f5/Bad_ass_smile_face.png"/>
          <p:cNvPicPr>
            <a:picLocks noChangeAspect="1" noChangeArrowheads="1"/>
          </p:cNvPicPr>
          <p:nvPr/>
        </p:nvPicPr>
        <p:blipFill>
          <a:blip r:embed="rId5" cstate="print"/>
          <a:srcRect/>
          <a:stretch>
            <a:fillRect/>
          </a:stretch>
        </p:blipFill>
        <p:spPr bwMode="auto">
          <a:xfrm>
            <a:off x="7315200" y="3429000"/>
            <a:ext cx="995056" cy="1066800"/>
          </a:xfrm>
          <a:prstGeom prst="rect">
            <a:avLst/>
          </a:prstGeom>
          <a:noFill/>
        </p:spPr>
      </p:pic>
    </p:spTree>
    <p:custDataLst>
      <p:tags r:id="rId1"/>
    </p:custDataLst>
    <p:extLst>
      <p:ext uri="{BB962C8B-B14F-4D97-AF65-F5344CB8AC3E}">
        <p14:creationId xmlns:p14="http://schemas.microsoft.com/office/powerpoint/2010/main" val="1092894789"/>
      </p:ext>
    </p:extLst>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TIMING" val="|1.3|11.2|1.7|9.8|9.5|0.9|2.2|2.5|1|3.3|2.1"/>
</p:tagLst>
</file>

<file path=ppt/tags/tag2.xml><?xml version="1.0" encoding="utf-8"?>
<p:tagLst xmlns:a="http://schemas.openxmlformats.org/drawingml/2006/main" xmlns:r="http://schemas.openxmlformats.org/officeDocument/2006/relationships" xmlns:p="http://schemas.openxmlformats.org/presentationml/2006/main">
  <p:tag name="TIMING" val="|1.3|11.2|1.7|9.8|9.5|0.9|2.2|2.5|1|3.3|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oug's DNA Template">
  <a:themeElements>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15842</TotalTime>
  <Words>2894</Words>
  <Application>Microsoft Macintosh PowerPoint</Application>
  <PresentationFormat>On-screen Show (4:3)</PresentationFormat>
  <Paragraphs>636</Paragraphs>
  <Slides>47</Slides>
  <Notes>38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47</vt:i4>
      </vt:variant>
    </vt:vector>
  </HeadingPairs>
  <TitlesOfParts>
    <vt:vector size="63" baseType="lpstr">
      <vt:lpstr>Arial </vt:lpstr>
      <vt:lpstr>Arial Unicode MS</vt:lpstr>
      <vt:lpstr>ＭＳ Ｐゴシック</vt:lpstr>
      <vt:lpstr>Arial</vt:lpstr>
      <vt:lpstr>Calibri</vt:lpstr>
      <vt:lpstr>Cambria Math</vt:lpstr>
      <vt:lpstr>Courier New</vt:lpstr>
      <vt:lpstr>Helvetica</vt:lpstr>
      <vt:lpstr>Palatino</vt:lpstr>
      <vt:lpstr>Times</vt:lpstr>
      <vt:lpstr>Times New Roman</vt:lpstr>
      <vt:lpstr>Tw Cen MT</vt:lpstr>
      <vt:lpstr>Wingdings</vt:lpstr>
      <vt:lpstr>Wingdings 2</vt:lpstr>
      <vt:lpstr>Office Theme</vt:lpstr>
      <vt:lpstr>Doug's DNA Template</vt:lpstr>
      <vt:lpstr>Genome-wide Association Study</vt:lpstr>
      <vt:lpstr>Human Genome and Single Nucleotide Polymorphisms (SNPs) </vt:lpstr>
      <vt:lpstr>Where are Genes?</vt:lpstr>
      <vt:lpstr>Association Study in Population</vt:lpstr>
      <vt:lpstr>What are Genes?</vt:lpstr>
      <vt:lpstr>Using SNPs to Track Predisposition to Disease</vt:lpstr>
      <vt:lpstr>SNP Data</vt:lpstr>
      <vt:lpstr> SNPs in Population</vt:lpstr>
      <vt:lpstr> Association Study in Case Control Samples</vt:lpstr>
      <vt:lpstr>Association Studies and Linkage Disequilibrium</vt:lpstr>
      <vt:lpstr>Linkage Disequilibrium (LD)</vt:lpstr>
      <vt:lpstr>LD in Population</vt:lpstr>
      <vt:lpstr>Genetic Spectrum of Complex Diseases</vt:lpstr>
      <vt:lpstr>Genetic Spectrum of Complex Diseases</vt:lpstr>
      <vt:lpstr>PowerPoint Presentation</vt:lpstr>
      <vt:lpstr>Progress in Genotyping Technologies</vt:lpstr>
      <vt:lpstr>Publications</vt:lpstr>
      <vt:lpstr>PowerPoint Presentation</vt:lpstr>
      <vt:lpstr>Clinical translation of findings from GWAS</vt:lpstr>
      <vt:lpstr>Allelic Test for Association</vt:lpstr>
      <vt:lpstr>Odds Ratio</vt:lpstr>
      <vt:lpstr>Logistic regression</vt:lpstr>
      <vt:lpstr>Genotype Imputation</vt:lpstr>
      <vt:lpstr>Genotype Imputation for unrelated Individuals </vt:lpstr>
      <vt:lpstr>Identify Match Among Reference</vt:lpstr>
      <vt:lpstr>Impute Missing Genotypes and Phase Chromosome </vt:lpstr>
      <vt:lpstr>Implementation </vt:lpstr>
      <vt:lpstr>PowerPoint Presentation</vt:lpstr>
      <vt:lpstr>GWAS Workflow</vt:lpstr>
      <vt:lpstr>Hypothetical Quantile-Quantile Plots in Genome-wide Association Studies</vt:lpstr>
      <vt:lpstr>A Successful Example Age Related Macular Degeneration (AMD)</vt:lpstr>
      <vt:lpstr>PowerPoint Presentation</vt:lpstr>
      <vt:lpstr>Later GWAS of AMD 2150 cases and 1157controls , 370K SNPs  </vt:lpstr>
      <vt:lpstr>Largest Meta-analysis of AMD &gt; 17,000 cases, &gt; 60,000 controls, 2 M imputed HapMap SNPs </vt:lpstr>
      <vt:lpstr>Latest Meta-analysis of AMD 16,144 cases, 17,832 controls, 12 M imputed HapMap SNPs </vt:lpstr>
      <vt:lpstr>GWAS of AMD Progression 2,721 subjects, 9 M imputed 1000G phase3 SNPs </vt:lpstr>
      <vt:lpstr>Regional Plots</vt:lpstr>
      <vt:lpstr>GWA Study Design</vt:lpstr>
      <vt:lpstr>GWA Study Design</vt:lpstr>
      <vt:lpstr>GWA Study Design</vt:lpstr>
      <vt:lpstr>GWA Study Design</vt:lpstr>
      <vt:lpstr>GWA Study Design</vt:lpstr>
      <vt:lpstr>12 Loci previously observed to have genome-wide association with AMD risk</vt:lpstr>
      <vt:lpstr>7 loci showing genome-wide significant association with AMD risk for the first time</vt:lpstr>
      <vt:lpstr>Functional Analysis</vt:lpstr>
      <vt:lpstr>Summary</vt:lpstr>
      <vt:lpstr>References</vt:lpstr>
    </vt:vector>
  </TitlesOfParts>
  <Company>University of Pittsburgh</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 Chen</dc:creator>
  <cp:lastModifiedBy>yan qi</cp:lastModifiedBy>
  <cp:revision>212</cp:revision>
  <cp:lastPrinted>2015-03-31T18:36:04Z</cp:lastPrinted>
  <dcterms:created xsi:type="dcterms:W3CDTF">2012-03-09T14:49:09Z</dcterms:created>
  <dcterms:modified xsi:type="dcterms:W3CDTF">2019-02-08T15:42:44Z</dcterms:modified>
</cp:coreProperties>
</file>